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75" r:id="rId6"/>
    <p:sldId id="259" r:id="rId7"/>
    <p:sldId id="267" r:id="rId8"/>
    <p:sldId id="261" r:id="rId9"/>
    <p:sldId id="279" r:id="rId10"/>
    <p:sldId id="262" r:id="rId11"/>
    <p:sldId id="263" r:id="rId12"/>
    <p:sldId id="264" r:id="rId13"/>
    <p:sldId id="265" r:id="rId14"/>
    <p:sldId id="268" r:id="rId15"/>
    <p:sldId id="276" r:id="rId16"/>
    <p:sldId id="269" r:id="rId17"/>
    <p:sldId id="270" r:id="rId18"/>
    <p:sldId id="271" r:id="rId19"/>
    <p:sldId id="272" r:id="rId20"/>
    <p:sldId id="274" r:id="rId21"/>
    <p:sldId id="278" r:id="rId22"/>
    <p:sldId id="277" r:id="rId23"/>
    <p:sldId id="280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87F"/>
    <a:srgbClr val="E428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86323" autoAdjust="0"/>
  </p:normalViewPr>
  <p:slideViewPr>
    <p:cSldViewPr>
      <p:cViewPr varScale="1">
        <p:scale>
          <a:sx n="83" d="100"/>
          <a:sy n="83" d="100"/>
        </p:scale>
        <p:origin x="7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6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4A683-6A56-42AD-8767-10BF4CA46F32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D8BB-05AB-4A15-832C-8A239083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BD8BB-05AB-4A15-832C-8A2390836B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6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1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5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3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B1E2-957B-43FC-B683-3D4E3AEE96CD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CF7A-FE9C-484E-B777-272516CC4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674132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radley Hand ITC" panose="03070402050302030203" pitchFamily="66" charset="0"/>
                <a:cs typeface="Andalus" pitchFamily="18" charset="-78"/>
              </a:rPr>
              <a:t> </a:t>
            </a:r>
            <a:r>
              <a:rPr lang="en-US" sz="5400" dirty="0" smtClean="0">
                <a:latin typeface="Bradley Hand ITC" panose="03070402050302030203" pitchFamily="66" charset="0"/>
                <a:cs typeface="Andalus" pitchFamily="18" charset="-78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Bradley Hand ITC" panose="03070402050302030203" pitchFamily="66" charset="0"/>
                <a:cs typeface="Andalus" pitchFamily="18" charset="-78"/>
              </a:rPr>
              <a:t>Rise Of European Monarchy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Bradley Hand ITC" panose="03070402050302030203" pitchFamily="66" charset="0"/>
                <a:cs typeface="Andalus" pitchFamily="18" charset="-78"/>
              </a:rPr>
              <a:t>			Section </a:t>
            </a:r>
            <a:endParaRPr lang="en-US" sz="5400" dirty="0">
              <a:solidFill>
                <a:schemeClr val="bg1"/>
              </a:solidFill>
              <a:latin typeface="Bradley Hand ITC" panose="03070402050302030203" pitchFamily="66" charset="0"/>
              <a:cs typeface="Andalus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51295"/>
            <a:ext cx="279875" cy="66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1544174"/>
            <a:ext cx="495300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18537"/>
            <a:ext cx="495300" cy="66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1825497"/>
            <a:ext cx="495300" cy="15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1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6587F"/>
                </a:solidFill>
              </a:rPr>
              <a:t>   Star Charlton 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B050"/>
                </a:solidFill>
              </a:rPr>
              <a:t>Alan Peterson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E428A5"/>
                </a:solidFill>
              </a:rPr>
              <a:t>Nicole Rasdall</a:t>
            </a:r>
            <a:endParaRPr lang="en-US" sz="3600" dirty="0">
              <a:solidFill>
                <a:srgbClr val="E428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tx1"/>
            </a:gs>
            <a:gs pos="52000">
              <a:srgbClr val="85C2FF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adley Hand ITC" panose="03070402050302030203" pitchFamily="66" charset="0"/>
                <a:cs typeface="Andalus" pitchFamily="18" charset="-78"/>
              </a:rPr>
              <a:t>Rise of the Parliament </a:t>
            </a:r>
            <a:endParaRPr lang="en-US" dirty="0">
              <a:solidFill>
                <a:schemeClr val="bg1"/>
              </a:solidFill>
              <a:latin typeface="Bradley Hand ITC" panose="03070402050302030203" pitchFamily="66" charset="0"/>
              <a:cs typeface="Andalus" pitchFamily="18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29000"/>
            <a:ext cx="5715000" cy="2971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"/>
            <a:ext cx="1428750" cy="1000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381125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Lucida Calligraphy" pitchFamily="66" charset="0"/>
              </a:rPr>
              <a:t>Middle class </a:t>
            </a:r>
            <a:r>
              <a:rPr lang="en-US" sz="2400" dirty="0" smtClean="0">
                <a:solidFill>
                  <a:schemeClr val="bg1"/>
                </a:solidFill>
                <a:latin typeface="Lucida Calligraphy" pitchFamily="66" charset="0"/>
              </a:rPr>
              <a:t>is developed Nobles, Clergy, Middle class, </a:t>
            </a:r>
            <a:r>
              <a:rPr lang="en-US" sz="2400" dirty="0" smtClean="0">
                <a:solidFill>
                  <a:srgbClr val="FFFF00"/>
                </a:solidFill>
                <a:latin typeface="Lucida Calligraphy" pitchFamily="66" charset="0"/>
              </a:rPr>
              <a:t>Peasants</a:t>
            </a:r>
            <a:endParaRPr lang="en-US" sz="2400" dirty="0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 smtClean="0">
                <a:latin typeface="Bradley Hand ITC" panose="03070402050302030203" pitchFamily="66" charset="0"/>
                <a:cs typeface="Andalus" pitchFamily="18" charset="-78"/>
              </a:rPr>
              <a:t>       France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48887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542452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Lucida Calligraphy" pitchFamily="66" charset="0"/>
              </a:rPr>
              <a:t> The title France derives its name from a medieval tribe called the Franks</a:t>
            </a:r>
            <a:r>
              <a:rPr lang="en-US" i="1" dirty="0" smtClean="0">
                <a:latin typeface="Lucida Calligraphy" pitchFamily="66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319781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radley Hand ITC" panose="03070402050302030203" pitchFamily="66" charset="0"/>
                <a:cs typeface="Andalus" pitchFamily="18" charset="-78"/>
              </a:rPr>
              <a:t>Beginning of </a:t>
            </a:r>
            <a:r>
              <a:rPr lang="en-US" dirty="0">
                <a:latin typeface="Bradley Hand ITC" panose="03070402050302030203" pitchFamily="66" charset="0"/>
                <a:cs typeface="Andalus" pitchFamily="18" charset="-78"/>
              </a:rPr>
              <a:t>C</a:t>
            </a:r>
            <a:r>
              <a:rPr lang="en-US" dirty="0" smtClean="0">
                <a:latin typeface="Bradley Hand ITC" panose="03070402050302030203" pitchFamily="66" charset="0"/>
                <a:cs typeface="Andalus" pitchFamily="18" charset="-78"/>
              </a:rPr>
              <a:t>entral Government</a:t>
            </a:r>
            <a:endParaRPr lang="en-US" dirty="0">
              <a:latin typeface="Bradley Hand ITC" panose="03070402050302030203" pitchFamily="66" charset="0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324600" cy="3962399"/>
          </a:xfrm>
        </p:spPr>
      </p:pic>
    </p:spTree>
    <p:extLst>
      <p:ext uri="{BB962C8B-B14F-4D97-AF65-F5344CB8AC3E}">
        <p14:creationId xmlns:p14="http://schemas.microsoft.com/office/powerpoint/2010/main" val="42217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radley Hand ITC" panose="03070402050302030203" pitchFamily="66" charset="0"/>
                <a:cs typeface="Andalus" pitchFamily="18" charset="-78"/>
              </a:rPr>
              <a:t>Strengthening the Central </a:t>
            </a:r>
            <a:r>
              <a:rPr lang="en-US" b="1" dirty="0">
                <a:latin typeface="Bradley Hand ITC" panose="03070402050302030203" pitchFamily="66" charset="0"/>
                <a:cs typeface="Andalus" pitchFamily="18" charset="-78"/>
              </a:rPr>
              <a:t>G</a:t>
            </a:r>
            <a:r>
              <a:rPr lang="en-US" b="1" dirty="0" smtClean="0">
                <a:latin typeface="Bradley Hand ITC" panose="03070402050302030203" pitchFamily="66" charset="0"/>
                <a:cs typeface="Andalus" pitchFamily="18" charset="-78"/>
              </a:rPr>
              <a:t>overnment</a:t>
            </a:r>
            <a:endParaRPr lang="en-US" b="1" dirty="0">
              <a:latin typeface="Bradley Hand ITC" panose="03070402050302030203" pitchFamily="66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Lucida Calligraphy" pitchFamily="66" charset="0"/>
              </a:rPr>
              <a:t>King Philip strengthened the government by giving clergy positions to </a:t>
            </a:r>
            <a:r>
              <a:rPr lang="en-US" dirty="0" smtClean="0">
                <a:solidFill>
                  <a:srgbClr val="FFFF00"/>
                </a:solidFill>
                <a:latin typeface="Lucida Calligraphy" pitchFamily="66" charset="0"/>
              </a:rPr>
              <a:t>nobles</a:t>
            </a:r>
            <a:r>
              <a:rPr lang="en-US" dirty="0" smtClean="0">
                <a:latin typeface="Lucida Calligraphy" pitchFamily="66" charset="0"/>
              </a:rPr>
              <a:t> and townspeople.</a:t>
            </a:r>
          </a:p>
          <a:p>
            <a:r>
              <a:rPr lang="en-US" dirty="0" smtClean="0">
                <a:latin typeface="Lucida Calligraphy" pitchFamily="66" charset="0"/>
              </a:rPr>
              <a:t>During his reign the royal domains were more than doubled.</a:t>
            </a:r>
          </a:p>
          <a:p>
            <a:r>
              <a:rPr lang="en-US" dirty="0" smtClean="0">
                <a:latin typeface="Lucida Calligraphy" pitchFamily="66" charset="0"/>
              </a:rPr>
              <a:t> The royal power was consolidated by the feudal lords. </a:t>
            </a:r>
          </a:p>
          <a:p>
            <a:r>
              <a:rPr lang="en-US" dirty="0" smtClean="0">
                <a:latin typeface="Lucida Calligraphy" pitchFamily="66" charset="0"/>
              </a:rPr>
              <a:t>Philip defeated a coalition of Flanders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4" name="Picture 3" descr="knight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5257800"/>
            <a:ext cx="1638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Henry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10668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Lucida Calligraphy" pitchFamily="66" charset="0"/>
              </a:rPr>
              <a:t>Set up a system of </a:t>
            </a:r>
            <a:r>
              <a:rPr lang="en-US" sz="2800" dirty="0" smtClean="0">
                <a:solidFill>
                  <a:srgbClr val="FFFF00"/>
                </a:solidFill>
                <a:latin typeface="Lucida Calligraphy" pitchFamily="66" charset="0"/>
              </a:rPr>
              <a:t>common law </a:t>
            </a:r>
            <a:r>
              <a:rPr lang="en-US" sz="2800" dirty="0" smtClean="0">
                <a:latin typeface="Lucida Calligraphy" pitchFamily="66" charset="0"/>
              </a:rPr>
              <a:t>using traveling judges to apply the law through the land.</a:t>
            </a:r>
          </a:p>
          <a:p>
            <a:r>
              <a:rPr lang="en-US" sz="2800" dirty="0" smtClean="0">
                <a:latin typeface="Lucida Calligraphy" pitchFamily="66" charset="0"/>
              </a:rPr>
              <a:t>1170 A.D four of henrys knights, who believed they were acting on kings command, murdered Thomas a Becket.</a:t>
            </a:r>
            <a:endParaRPr lang="en-US" sz="2800" dirty="0">
              <a:latin typeface="Lucida Calligraphy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41909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Grand Jury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Petit jury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30480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213080"/>
            <a:ext cx="3629025" cy="20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2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a Becket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Archbishop of Canterbury </a:t>
            </a:r>
          </a:p>
          <a:p>
            <a:r>
              <a:rPr lang="en-US" dirty="0" smtClean="0">
                <a:latin typeface="Lucida Calligraphy" pitchFamily="66" charset="0"/>
              </a:rPr>
              <a:t>Brought into conflict with </a:t>
            </a:r>
            <a:r>
              <a:rPr lang="en-US" dirty="0">
                <a:latin typeface="Lucida Calligraphy" pitchFamily="66" charset="0"/>
              </a:rPr>
              <a:t>H</a:t>
            </a:r>
            <a:r>
              <a:rPr lang="en-US" dirty="0" smtClean="0">
                <a:latin typeface="Lucida Calligraphy" pitchFamily="66" charset="0"/>
              </a:rPr>
              <a:t>enry II when Henry had the plan to try</a:t>
            </a:r>
            <a:r>
              <a:rPr lang="en-US" dirty="0" smtClean="0">
                <a:solidFill>
                  <a:srgbClr val="FFFF00"/>
                </a:solidFill>
                <a:latin typeface="Lucida Calligraphy" pitchFamily="66" charset="0"/>
              </a:rPr>
              <a:t> clergy </a:t>
            </a:r>
            <a:r>
              <a:rPr lang="en-US" dirty="0" smtClean="0">
                <a:latin typeface="Lucida Calligraphy" pitchFamily="66" charset="0"/>
              </a:rPr>
              <a:t>in the </a:t>
            </a:r>
            <a:r>
              <a:rPr lang="en-US" dirty="0">
                <a:latin typeface="Lucida Calligraphy" pitchFamily="66" charset="0"/>
              </a:rPr>
              <a:t>r</a:t>
            </a:r>
            <a:r>
              <a:rPr lang="en-US" dirty="0" smtClean="0">
                <a:latin typeface="Lucida Calligraphy" pitchFamily="66" charset="0"/>
              </a:rPr>
              <a:t>oyal courts.</a:t>
            </a:r>
          </a:p>
          <a:p>
            <a:r>
              <a:rPr lang="en-US" dirty="0" smtClean="0">
                <a:latin typeface="Lucida Calligraphy" pitchFamily="66" charset="0"/>
              </a:rPr>
              <a:t>Murdered 1170 A.D</a:t>
            </a:r>
          </a:p>
          <a:p>
            <a:r>
              <a:rPr lang="en-US" dirty="0" smtClean="0">
                <a:latin typeface="Lucida Calligraphy" pitchFamily="66" charset="0"/>
              </a:rPr>
              <a:t>See guided reading number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67200"/>
            <a:ext cx="13620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Eleanor of Aquitaine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Married to Henry II </a:t>
            </a:r>
          </a:p>
          <a:p>
            <a:r>
              <a:rPr lang="en-US" dirty="0" smtClean="0"/>
              <a:t>Owned vast lands in France </a:t>
            </a:r>
            <a:endParaRPr lang="en-US" dirty="0"/>
          </a:p>
          <a:p>
            <a:r>
              <a:rPr lang="en-US" dirty="0" smtClean="0"/>
              <a:t>Although they had a troubling relationship she still had a great influence on royal policies.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38600"/>
            <a:ext cx="4495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Augustus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Ruled France from 1180-1223 A.D </a:t>
            </a:r>
          </a:p>
          <a:p>
            <a:r>
              <a:rPr lang="en-US" sz="2400" dirty="0" smtClean="0"/>
              <a:t>15 when he succeeded the thrown </a:t>
            </a:r>
          </a:p>
          <a:p>
            <a:r>
              <a:rPr lang="en-US" sz="2400" dirty="0" smtClean="0"/>
              <a:t>Determined to strengthen the monarchy</a:t>
            </a:r>
          </a:p>
          <a:p>
            <a:r>
              <a:rPr lang="en-US" sz="2400" dirty="0" smtClean="0"/>
              <a:t>By 43 he doubled his lands </a:t>
            </a:r>
          </a:p>
          <a:p>
            <a:r>
              <a:rPr lang="en-US" sz="2400" dirty="0" smtClean="0"/>
              <a:t>By appointing local officials who were loyal to the king and forming a semi-permanent royal army, Philip weakened the power of feudal lords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267200"/>
            <a:ext cx="31242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king of England from 1399 to </a:t>
            </a:r>
            <a:r>
              <a:rPr lang="en-US" dirty="0" smtClean="0"/>
              <a:t>1413</a:t>
            </a:r>
          </a:p>
          <a:p>
            <a:r>
              <a:rPr lang="en-US" dirty="0"/>
              <a:t>Henry led a number </a:t>
            </a:r>
            <a:r>
              <a:rPr lang="en-US" dirty="0" smtClean="0"/>
              <a:t>of </a:t>
            </a:r>
            <a:r>
              <a:rPr lang="en-US" dirty="0"/>
              <a:t>expeditions into Wales from 1400 to </a:t>
            </a:r>
            <a:r>
              <a:rPr lang="en-US" dirty="0" smtClean="0"/>
              <a:t>1405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472439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Bradley Hand ITC" panose="03070402050302030203" pitchFamily="66" charset="0"/>
                <a:cs typeface="Andalus" pitchFamily="18" charset="-78"/>
              </a:rPr>
              <a:t>England</a:t>
            </a:r>
            <a:endParaRPr lang="en-US" sz="9600" b="1" dirty="0">
              <a:solidFill>
                <a:srgbClr val="FFFF00"/>
              </a:solidFill>
              <a:latin typeface="Bradley Hand ITC" panose="03070402050302030203" pitchFamily="66" charset="0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324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029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In 400 A.D Brittan was abandoned by the Romans invaded by the Germanic Angles, Saxons, Jutes, by the Danes in 886A.D and the Normans during the Norman Conquest.( Guided reading 1)</a:t>
            </a:r>
            <a:endParaRPr lang="en-US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Hugh Capet king of France from 987 to 996</a:t>
            </a:r>
            <a:endParaRPr lang="en-US" dirty="0" smtClean="0"/>
          </a:p>
          <a:p>
            <a:r>
              <a:rPr lang="en-US" dirty="0"/>
              <a:t>Louis </a:t>
            </a:r>
            <a:r>
              <a:rPr lang="en-US" dirty="0" smtClean="0"/>
              <a:t>VI king </a:t>
            </a:r>
            <a:r>
              <a:rPr lang="en-US" dirty="0"/>
              <a:t>of France from 1108 to 1137 </a:t>
            </a:r>
            <a:endParaRPr lang="en-US" dirty="0" smtClean="0"/>
          </a:p>
          <a:p>
            <a:r>
              <a:rPr lang="en-US" dirty="0"/>
              <a:t>Philip II </a:t>
            </a:r>
            <a:r>
              <a:rPr lang="en-US" dirty="0" smtClean="0"/>
              <a:t>reigned </a:t>
            </a:r>
            <a:r>
              <a:rPr lang="en-US" dirty="0"/>
              <a:t>1180–1223</a:t>
            </a:r>
            <a:endParaRPr lang="en-US" dirty="0" smtClean="0"/>
          </a:p>
          <a:p>
            <a:r>
              <a:rPr lang="en-US" dirty="0"/>
              <a:t>Louis IX king of France from 1226 to 1270</a:t>
            </a:r>
            <a:endParaRPr lang="en-US" dirty="0" smtClean="0"/>
          </a:p>
          <a:p>
            <a:r>
              <a:rPr lang="en-US" dirty="0"/>
              <a:t>Philip </a:t>
            </a:r>
            <a:r>
              <a:rPr lang="en-US" dirty="0" smtClean="0"/>
              <a:t>IV king </a:t>
            </a:r>
            <a:r>
              <a:rPr lang="en-US" dirty="0"/>
              <a:t>of France from 1285 to 1314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the number of towns in France by using town people and awarding them clergy positions(Guided </a:t>
            </a:r>
            <a:r>
              <a:rPr lang="en-US" dirty="0"/>
              <a:t>R</a:t>
            </a:r>
            <a:r>
              <a:rPr lang="en-US" dirty="0" smtClean="0"/>
              <a:t>eading 7)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and leaders of the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Pope clamed power to overthrow king </a:t>
            </a:r>
          </a:p>
          <a:p>
            <a:r>
              <a:rPr lang="en-US" dirty="0" smtClean="0"/>
              <a:t>King clamed power to over throw pope </a:t>
            </a:r>
          </a:p>
          <a:p>
            <a:r>
              <a:rPr lang="en-US" dirty="0" smtClean="0"/>
              <a:t>(Guided reading 8)</a:t>
            </a:r>
          </a:p>
          <a:p>
            <a:pPr marL="0" indent="0">
              <a:buNone/>
            </a:pPr>
            <a:r>
              <a:rPr lang="en-US" dirty="0" smtClean="0"/>
              <a:t>Conflict was resolved by allowing the emperor to name bishops and grant them land. A pope could reject unworthy </a:t>
            </a:r>
            <a:r>
              <a:rPr lang="en-US" dirty="0" err="1" smtClean="0"/>
              <a:t>canidated</a:t>
            </a:r>
            <a:r>
              <a:rPr lang="en-US" dirty="0" smtClean="0"/>
              <a:t> (Guided reading 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5562600"/>
          </a:xfrm>
        </p:spPr>
      </p:pic>
    </p:spTree>
    <p:extLst>
      <p:ext uri="{BB962C8B-B14F-4D97-AF65-F5344CB8AC3E}">
        <p14:creationId xmlns:p14="http://schemas.microsoft.com/office/powerpoint/2010/main" val="30462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Editors of Encyclopedia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ritannica.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“Henry IV”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Encyclopedia Britannica. School and Library products. Web. 	6 	March,14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Editors of Encyclopedia Britannica.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“Philip IV”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Encyclopedia Britannica. School and Library products. Web. 	6 	March,14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Editors of Encyclopedia Britannica.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“Philip II”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Encyclopedia Britannica. School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Library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products. Web. 	6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March,14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adley Hand ITC" panose="03070402050302030203" pitchFamily="66" charset="0"/>
                <a:cs typeface="Andalus" pitchFamily="18" charset="-78"/>
              </a:rPr>
              <a:t>The Angelo- Saxons</a:t>
            </a:r>
            <a:endParaRPr lang="en-US" dirty="0">
              <a:solidFill>
                <a:schemeClr val="bg1"/>
              </a:solidFill>
              <a:latin typeface="Bradley Hand ITC" panose="03070402050302030203" pitchFamily="66" charset="0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9400"/>
            <a:ext cx="45720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1752600" y="1600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410-500 AD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12342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Ruled by Alfred the Great from 871-899 A.D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10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Bradley Hand ITC" panose="03070402050302030203" pitchFamily="66" charset="0"/>
                <a:cs typeface="Andalus" pitchFamily="18" charset="-78"/>
              </a:rPr>
              <a:t>    Alfred the Great</a:t>
            </a:r>
            <a:endParaRPr lang="en-US" dirty="0">
              <a:latin typeface="Bradley Hand ITC" panose="03070402050302030203" pitchFamily="66" charset="0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479964" cy="6844145"/>
          </a:xfrm>
        </p:spPr>
      </p:pic>
      <p:sp>
        <p:nvSpPr>
          <p:cNvPr id="6" name="TextBox 5"/>
          <p:cNvSpPr txBox="1"/>
          <p:nvPr/>
        </p:nvSpPr>
        <p:spPr>
          <a:xfrm>
            <a:off x="152400" y="1600200"/>
            <a:ext cx="64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Lucida Calligraphy" pitchFamily="66" charset="0"/>
            </a:endParaRPr>
          </a:p>
          <a:p>
            <a:r>
              <a:rPr lang="en-US" sz="2400" dirty="0" smtClean="0">
                <a:latin typeface="Lucida Calligraphy" pitchFamily="66" charset="0"/>
              </a:rPr>
              <a:t> 878 Alfred defeats Guthrum at the battle of Ethandune </a:t>
            </a:r>
          </a:p>
          <a:p>
            <a:r>
              <a:rPr lang="en-US" sz="2400" dirty="0" smtClean="0">
                <a:latin typeface="Lucida Calligraphy" pitchFamily="66" charset="0"/>
              </a:rPr>
              <a:t> </a:t>
            </a:r>
          </a:p>
          <a:p>
            <a:pPr marL="342900" indent="-342900">
              <a:buAutoNum type="arabicPlain" startAt="884"/>
            </a:pPr>
            <a:r>
              <a:rPr lang="en-US" sz="2400" dirty="0" smtClean="0">
                <a:latin typeface="Lucida Calligraphy" pitchFamily="66" charset="0"/>
              </a:rPr>
              <a:t> Alfred defeats the Danes at Rochester </a:t>
            </a:r>
          </a:p>
          <a:p>
            <a:endParaRPr lang="en-US" sz="2400" dirty="0" smtClean="0">
              <a:latin typeface="Lucida Calligraphy" pitchFamily="66" charset="0"/>
            </a:endParaRPr>
          </a:p>
          <a:p>
            <a:pPr marL="342900" indent="-342900">
              <a:buAutoNum type="arabicPlain" startAt="896"/>
            </a:pPr>
            <a:r>
              <a:rPr lang="en-US" sz="2400" dirty="0" smtClean="0">
                <a:latin typeface="Lucida Calligraphy" pitchFamily="66" charset="0"/>
              </a:rPr>
              <a:t> Naval victory over the Danes in the Solent </a:t>
            </a:r>
          </a:p>
          <a:p>
            <a:endParaRPr lang="en-US" sz="2400" dirty="0">
              <a:latin typeface="Lucida Calligraphy" pitchFamily="66" charset="0"/>
            </a:endParaRPr>
          </a:p>
          <a:p>
            <a:r>
              <a:rPr lang="en-US" sz="2400" dirty="0" smtClean="0">
                <a:latin typeface="Lucida Calligraphy" pitchFamily="66" charset="0"/>
              </a:rPr>
              <a:t>899 Alfred dies and is buried at Winchester. His son Edward becomes king.  </a:t>
            </a:r>
          </a:p>
          <a:p>
            <a:r>
              <a:rPr lang="en-US" sz="1600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:\alfred the gre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“</a:t>
            </a:r>
            <a:r>
              <a:rPr lang="en-US" sz="4800" dirty="0" smtClean="0">
                <a:solidFill>
                  <a:schemeClr val="bg1"/>
                </a:solidFill>
              </a:rPr>
              <a:t>Alfred ordered me made</a:t>
            </a:r>
            <a:r>
              <a:rPr lang="en-US" sz="4000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tx1"/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adley Hand ITC" panose="03070402050302030203" pitchFamily="66" charset="0"/>
                <a:cs typeface="Andalus" pitchFamily="18" charset="-78"/>
              </a:rPr>
              <a:t>The Norman Conquest</a:t>
            </a:r>
            <a:endParaRPr lang="en-US" dirty="0">
              <a:solidFill>
                <a:schemeClr val="bg1"/>
              </a:solidFill>
              <a:latin typeface="Bradley Hand ITC" panose="03070402050302030203" pitchFamily="66" charset="0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47059"/>
            <a:ext cx="5029200" cy="4343399"/>
          </a:xfrm>
        </p:spPr>
      </p:pic>
      <p:pic>
        <p:nvPicPr>
          <p:cNvPr id="5" name="Picture 4" descr="c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52400"/>
            <a:ext cx="1371600" cy="219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828800"/>
            <a:ext cx="3429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William the Duke of Normandy and Harold Godwinson fought for the throne of England.(Guided reading 2)</a:t>
            </a:r>
          </a:p>
          <a:p>
            <a:endParaRPr lang="en-US" sz="2000" dirty="0">
              <a:latin typeface="Lucida Calligraphy" pitchFamily="66" charset="0"/>
            </a:endParaRPr>
          </a:p>
          <a:p>
            <a:r>
              <a:rPr lang="en-US" sz="2000" dirty="0" smtClean="0">
                <a:latin typeface="Lucida Calligraphy" pitchFamily="66" charset="0"/>
              </a:rPr>
              <a:t>At the battle of Hastings in 1066 A.D William defeated Harold  </a:t>
            </a:r>
          </a:p>
          <a:p>
            <a:endParaRPr lang="en-US" sz="2000" dirty="0">
              <a:latin typeface="Lucida Calligraphy" pitchFamily="66" charset="0"/>
            </a:endParaRPr>
          </a:p>
          <a:p>
            <a:r>
              <a:rPr lang="en-US" sz="2000" dirty="0" smtClean="0">
                <a:latin typeface="Lucida Calligraphy" pitchFamily="66" charset="0"/>
              </a:rPr>
              <a:t>From this victory William was crowned and named William the Conqueror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</a:rPr>
              <a:t>William the Conqueror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cida Calligraphy" pitchFamily="66" charset="0"/>
              </a:rPr>
              <a:t>William the Conqueror was the first Norman King of England from Christmas 1066 until his death</a:t>
            </a:r>
            <a:r>
              <a:rPr lang="en-US" sz="2400" dirty="0" smtClean="0">
                <a:latin typeface="Lucida Calligraphy" pitchFamily="66" charset="0"/>
              </a:rPr>
              <a:t>.</a:t>
            </a:r>
          </a:p>
          <a:p>
            <a:r>
              <a:rPr lang="en-US" sz="2400" dirty="0" smtClean="0">
                <a:latin typeface="Lucida Calligraphy" pitchFamily="66" charset="0"/>
              </a:rPr>
              <a:t> </a:t>
            </a:r>
            <a:endParaRPr lang="en-US" sz="2400" dirty="0">
              <a:latin typeface="Lucida Calligraphy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752600" cy="1363133"/>
          </a:xfrm>
          <a:prstGeom prst="rect">
            <a:avLst/>
          </a:prstGeom>
        </p:spPr>
      </p:pic>
      <p:pic>
        <p:nvPicPr>
          <p:cNvPr id="6" name="Picture 5" descr="a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905500"/>
            <a:ext cx="571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  <a:cs typeface="Andalus" pitchFamily="18" charset="-78"/>
              </a:rPr>
              <a:t>Magna Carta </a:t>
            </a:r>
            <a:endParaRPr lang="en-US" dirty="0">
              <a:latin typeface="Bradley Hand ITC" panose="03070402050302030203" pitchFamily="66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Lucida Calligraphy" pitchFamily="66" charset="0"/>
              </a:rPr>
              <a:t>The Magna Carta was signed in June 1215 between the nobles of England and King John. </a:t>
            </a:r>
          </a:p>
          <a:p>
            <a:r>
              <a:rPr lang="en-US" sz="2400" dirty="0" smtClean="0">
                <a:latin typeface="Lucida Calligraphy" pitchFamily="66" charset="0"/>
              </a:rPr>
              <a:t>Magna Carta is Latin and means "Great Charter". </a:t>
            </a:r>
          </a:p>
          <a:p>
            <a:r>
              <a:rPr lang="en-US" sz="2400" dirty="0" smtClean="0">
                <a:latin typeface="Lucida Calligraphy" pitchFamily="66" charset="0"/>
              </a:rPr>
              <a:t>The Magna Carta is one of the most important documents of Medieval England.  This document formed the foundation for Western Civilization.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83624"/>
            <a:ext cx="3657600" cy="20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John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was increasing taxes and punishing his enemies without trial (Guided Reading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635</Words>
  <Application>Microsoft Office PowerPoint</Application>
  <PresentationFormat>On-screen Show (4:3)</PresentationFormat>
  <Paragraphs>96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Andalus</vt:lpstr>
      <vt:lpstr>Arial</vt:lpstr>
      <vt:lpstr>Bradley Hand ITC</vt:lpstr>
      <vt:lpstr>Calibri</vt:lpstr>
      <vt:lpstr>Lucida Calligraphy</vt:lpstr>
      <vt:lpstr>Times New Roman</vt:lpstr>
      <vt:lpstr>Office Theme</vt:lpstr>
      <vt:lpstr>PowerPoint Presentation</vt:lpstr>
      <vt:lpstr>England</vt:lpstr>
      <vt:lpstr>The Angelo- Saxons</vt:lpstr>
      <vt:lpstr>    Alfred the Great</vt:lpstr>
      <vt:lpstr>PowerPoint Presentation</vt:lpstr>
      <vt:lpstr>The Norman Conquest</vt:lpstr>
      <vt:lpstr>William the Conqueror</vt:lpstr>
      <vt:lpstr>Magna Carta </vt:lpstr>
      <vt:lpstr>King John </vt:lpstr>
      <vt:lpstr>Rise of the Parliament </vt:lpstr>
      <vt:lpstr>       France </vt:lpstr>
      <vt:lpstr>Beginning of Central Government</vt:lpstr>
      <vt:lpstr>Strengthening the Central Government</vt:lpstr>
      <vt:lpstr>Henry II</vt:lpstr>
      <vt:lpstr>PowerPoint Presentation</vt:lpstr>
      <vt:lpstr>Thomas a Becket</vt:lpstr>
      <vt:lpstr>Eleanor of Aquitaine</vt:lpstr>
      <vt:lpstr>Philip Augustus </vt:lpstr>
      <vt:lpstr>Henry IV</vt:lpstr>
      <vt:lpstr>Kings</vt:lpstr>
      <vt:lpstr>Louis IV</vt:lpstr>
      <vt:lpstr>Pope and leaders of the Empire </vt:lpstr>
      <vt:lpstr>PowerPoint Presentation</vt:lpstr>
      <vt:lpstr>Works Cited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MVR3</dc:creator>
  <cp:lastModifiedBy>Microsoft account</cp:lastModifiedBy>
  <cp:revision>30</cp:revision>
  <dcterms:created xsi:type="dcterms:W3CDTF">2014-02-27T15:16:06Z</dcterms:created>
  <dcterms:modified xsi:type="dcterms:W3CDTF">2014-03-08T20:15:04Z</dcterms:modified>
</cp:coreProperties>
</file>