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9" r:id="rId7"/>
    <p:sldId id="260" r:id="rId8"/>
    <p:sldId id="270" r:id="rId9"/>
    <p:sldId id="263" r:id="rId10"/>
    <p:sldId id="262" r:id="rId11"/>
    <p:sldId id="265" r:id="rId12"/>
    <p:sldId id="266" r:id="rId13"/>
    <p:sldId id="268" r:id="rId14"/>
    <p:sldId id="264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F86"/>
    <a:srgbClr val="FF9966"/>
    <a:srgbClr val="FF9900"/>
    <a:srgbClr val="190C0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26ED-6114-4749-A4A3-BCFF60D937CF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A5D9-1945-412A-A25A-8120D4EB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9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26ED-6114-4749-A4A3-BCFF60D937CF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A5D9-1945-412A-A25A-8120D4EB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0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26ED-6114-4749-A4A3-BCFF60D937CF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A5D9-1945-412A-A25A-8120D4EB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8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26ED-6114-4749-A4A3-BCFF60D937CF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A5D9-1945-412A-A25A-8120D4EB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3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26ED-6114-4749-A4A3-BCFF60D937CF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A5D9-1945-412A-A25A-8120D4EB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0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26ED-6114-4749-A4A3-BCFF60D937CF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A5D9-1945-412A-A25A-8120D4EB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4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26ED-6114-4749-A4A3-BCFF60D937CF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A5D9-1945-412A-A25A-8120D4EB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3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26ED-6114-4749-A4A3-BCFF60D937CF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A5D9-1945-412A-A25A-8120D4EB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0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26ED-6114-4749-A4A3-BCFF60D937CF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A5D9-1945-412A-A25A-8120D4EB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3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26ED-6114-4749-A4A3-BCFF60D937CF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A5D9-1945-412A-A25A-8120D4EB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26ED-6114-4749-A4A3-BCFF60D937CF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A5D9-1945-412A-A25A-8120D4EB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7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A26ED-6114-4749-A4A3-BCFF60D937CF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BA5D9-1945-412A-A25A-8120D4EB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www.youtube.com/watch?v=rZy6XilXDZ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838200"/>
            <a:ext cx="670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Changing Ways of Life</a:t>
            </a:r>
          </a:p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Chapter 17 Section 3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410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Nicole Rasdall, Star Charlton, </a:t>
            </a:r>
            <a:r>
              <a:rPr lang="en-US" dirty="0" smtClean="0"/>
              <a:t>Alan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5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Increase in trade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sz="1600" dirty="0" smtClean="0"/>
              <a:t>Countries bordering the </a:t>
            </a:r>
            <a:r>
              <a:rPr lang="en-US" sz="1600" dirty="0"/>
              <a:t>A</a:t>
            </a:r>
            <a:r>
              <a:rPr lang="en-US" sz="1600" dirty="0" smtClean="0"/>
              <a:t>tlantic </a:t>
            </a:r>
          </a:p>
          <a:p>
            <a:r>
              <a:rPr lang="en-US" sz="1600" dirty="0" smtClean="0"/>
              <a:t>Ex. Portugal, Spain, England, Netherlands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649"/>
            <a:ext cx="9144000" cy="5516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4849"/>
            <a:ext cx="14763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6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06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Vikings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The evidence seems to point to Vikings making contact with American Indians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as </a:t>
            </a:r>
            <a:r>
              <a:rPr lang="en-US" dirty="0">
                <a:solidFill>
                  <a:srgbClr val="00B050"/>
                </a:solidFill>
              </a:rPr>
              <a:t>long ago as the 10th </a:t>
            </a:r>
            <a:r>
              <a:rPr lang="en-US" dirty="0" smtClean="0">
                <a:solidFill>
                  <a:srgbClr val="00B050"/>
                </a:solidFill>
              </a:rPr>
              <a:t>century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63" y="3429000"/>
            <a:ext cx="4038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2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sz="1800" dirty="0"/>
              <a:t>Christopher Columbus landed on an island in the Caribbean in A. D. </a:t>
            </a:r>
            <a:r>
              <a:rPr lang="en-US" sz="1800" dirty="0" smtClean="0"/>
              <a:t>1492</a:t>
            </a:r>
          </a:p>
          <a:p>
            <a:r>
              <a:rPr lang="en-US" sz="1800" dirty="0" smtClean="0"/>
              <a:t>Europeans killed many Native Americans threw diseases </a:t>
            </a:r>
          </a:p>
          <a:p>
            <a:r>
              <a:rPr lang="en-US" sz="1800" dirty="0" smtClean="0"/>
              <a:t>Europeans concurred Indian territories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71800"/>
            <a:ext cx="655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87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0957"/>
            <a:ext cx="3657600" cy="252443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28600" y="304800"/>
            <a:ext cx="967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After effects of the Black Death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828800"/>
            <a:ext cx="297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1450 Europe had a 55 million people population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after the black death the population nearly doubled to 100 million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towns expanded as well and more people moved towards rule areas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2828925" cy="2743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53340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www.youtube.com/watch?v=rZy6XilXDZQ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2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ED1F8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"American History Myths Debunked: Columbus </a:t>
            </a:r>
            <a:r>
              <a:rPr lang="en-US" sz="1800" dirty="0" smtClean="0"/>
              <a:t>	Discovered </a:t>
            </a:r>
            <a:r>
              <a:rPr lang="en-US" sz="1800" dirty="0"/>
              <a:t>America - ICTMN.com." </a:t>
            </a:r>
            <a:r>
              <a:rPr lang="en-US" sz="1800" dirty="0" smtClean="0"/>
              <a:t>	Indian Country </a:t>
            </a:r>
            <a:r>
              <a:rPr lang="en-US" sz="1800" dirty="0"/>
              <a:t>Today Media Network.com. </a:t>
            </a:r>
            <a:r>
              <a:rPr lang="en-US" sz="1800" dirty="0" smtClean="0"/>
              <a:t> </a:t>
            </a:r>
            <a:r>
              <a:rPr lang="en-US" sz="1800" dirty="0"/>
              <a:t>Web. 03 Apr. 2014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/>
              <a:t>"Black Death ("</a:t>
            </a:r>
            <a:r>
              <a:rPr lang="en-US" sz="1800" dirty="0" err="1"/>
              <a:t>Hollaback</a:t>
            </a:r>
            <a:r>
              <a:rPr lang="en-US" sz="1800" dirty="0"/>
              <a:t> Girl" by Gwen Stefani)." </a:t>
            </a:r>
            <a:r>
              <a:rPr lang="en-US" sz="1800" dirty="0" smtClean="0"/>
              <a:t>YouTube. </a:t>
            </a:r>
            <a:r>
              <a:rPr lang="en-US" sz="1800" dirty="0"/>
              <a:t>Web. 03 </a:t>
            </a:r>
            <a:r>
              <a:rPr lang="en-US" sz="1800" dirty="0" smtClean="0"/>
              <a:t>Apr. 2014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/>
              <a:t>"Columbian Exchange - St. Johns Country Day </a:t>
            </a:r>
            <a:r>
              <a:rPr lang="en-US" sz="1800" dirty="0" smtClean="0"/>
              <a:t>School. Heinrich </a:t>
            </a:r>
            <a:r>
              <a:rPr lang="en-US" sz="1800" dirty="0"/>
              <a:t>Learning Resource </a:t>
            </a:r>
            <a:r>
              <a:rPr lang="en-US" sz="1800" dirty="0" smtClean="0"/>
              <a:t>	Center</a:t>
            </a:r>
            <a:r>
              <a:rPr lang="en-US" sz="1800" dirty="0"/>
              <a:t>." St. Johns Country Day </a:t>
            </a:r>
            <a:r>
              <a:rPr lang="en-US" sz="1800" dirty="0" smtClean="0"/>
              <a:t>School. </a:t>
            </a:r>
            <a:r>
              <a:rPr lang="en-US" sz="1800" dirty="0"/>
              <a:t>Heinrich Learning Resource Center. </a:t>
            </a:r>
            <a:r>
              <a:rPr lang="en-US" sz="1800" dirty="0" smtClean="0"/>
              <a:t>	</a:t>
            </a:r>
            <a:r>
              <a:rPr lang="en-US" sz="1800" dirty="0" smtClean="0"/>
              <a:t>Web</a:t>
            </a:r>
            <a:r>
              <a:rPr lang="en-US" sz="1800" dirty="0"/>
              <a:t>. 03 Apr. </a:t>
            </a:r>
            <a:r>
              <a:rPr lang="en-US" sz="1800" dirty="0" smtClean="0"/>
              <a:t>2014</a:t>
            </a:r>
          </a:p>
          <a:p>
            <a:pPr marL="0" indent="0">
              <a:buNone/>
            </a:pPr>
            <a:r>
              <a:rPr lang="en-US" sz="1800" dirty="0"/>
              <a:t>"</a:t>
            </a:r>
            <a:r>
              <a:rPr lang="en-US" sz="1800" dirty="0" err="1"/>
              <a:t>StudyGuide</a:t>
            </a:r>
            <a:r>
              <a:rPr lang="en-US" sz="1800" dirty="0"/>
              <a:t>: Ch. 33 The Age of Exploration." Study Guide: The Age of Exploration. </a:t>
            </a:r>
            <a:r>
              <a:rPr lang="en-US" sz="1800" dirty="0" smtClean="0"/>
              <a:t>	</a:t>
            </a:r>
            <a:r>
              <a:rPr lang="en-US" sz="1800" dirty="0" smtClean="0"/>
              <a:t>Web</a:t>
            </a:r>
            <a:r>
              <a:rPr lang="en-US" sz="1800" dirty="0"/>
              <a:t>. 03 Apr. 2014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/>
              <a:t>"</a:t>
            </a:r>
            <a:r>
              <a:rPr lang="en-US" sz="1800" dirty="0" err="1"/>
              <a:t>NebraskaStudies.Org</a:t>
            </a:r>
            <a:r>
              <a:rPr lang="en-US" sz="1800" dirty="0"/>
              <a:t>." </a:t>
            </a:r>
            <a:r>
              <a:rPr lang="en-US" sz="1800" dirty="0" err="1"/>
              <a:t>NebraskaStudies.Org</a:t>
            </a:r>
            <a:r>
              <a:rPr lang="en-US" sz="1800" dirty="0"/>
              <a:t>. </a:t>
            </a:r>
            <a:r>
              <a:rPr lang="en-US" sz="1800" dirty="0" err="1"/>
              <a:t>N.p</a:t>
            </a:r>
            <a:r>
              <a:rPr lang="en-US" sz="1800" dirty="0"/>
              <a:t>., </a:t>
            </a:r>
            <a:r>
              <a:rPr lang="en-US" sz="1800" dirty="0" err="1"/>
              <a:t>n.d.</a:t>
            </a:r>
            <a:r>
              <a:rPr lang="en-US" sz="1800" dirty="0"/>
              <a:t> Web. 03 Apr. </a:t>
            </a:r>
            <a:r>
              <a:rPr lang="en-US" sz="1800" dirty="0" smtClean="0"/>
              <a:t>2014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Blendinger</a:t>
            </a:r>
            <a:r>
              <a:rPr lang="en-US" sz="1800" dirty="0"/>
              <a:t>, Friedrich. "Fugger Family (German Family)." Encyclopedia </a:t>
            </a:r>
            <a:r>
              <a:rPr lang="en-US" sz="1800" dirty="0" smtClean="0"/>
              <a:t>	Britannica Online</a:t>
            </a:r>
            <a:r>
              <a:rPr lang="en-US" sz="1800" dirty="0"/>
              <a:t>. Encyclopedia </a:t>
            </a:r>
            <a:r>
              <a:rPr lang="en-US" sz="1800" dirty="0" smtClean="0"/>
              <a:t>Britannica. </a:t>
            </a:r>
            <a:r>
              <a:rPr lang="en-US" sz="1800" dirty="0"/>
              <a:t>Web. 07 Apr. 2014.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5288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FF99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Commercial </a:t>
            </a:r>
            <a:r>
              <a:rPr lang="en-US" dirty="0" smtClean="0"/>
              <a:t>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Commercial </a:t>
            </a:r>
            <a:r>
              <a:rPr lang="en-US" dirty="0" smtClean="0"/>
              <a:t>revolution</a:t>
            </a:r>
          </a:p>
          <a:p>
            <a:r>
              <a:rPr lang="en-US" dirty="0" smtClean="0"/>
              <a:t> </a:t>
            </a:r>
            <a:r>
              <a:rPr lang="en-US" dirty="0" smtClean="0"/>
              <a:t>formed roots of modern financial and business life.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429000"/>
            <a:ext cx="47244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0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Business 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Overseas venture became a major </a:t>
            </a:r>
            <a:r>
              <a:rPr lang="en-US" dirty="0" smtClean="0"/>
              <a:t>undertaking</a:t>
            </a:r>
            <a:endParaRPr lang="en-US" dirty="0" smtClean="0"/>
          </a:p>
          <a:p>
            <a:r>
              <a:rPr lang="en-US" dirty="0" smtClean="0"/>
              <a:t>Merchants turned to bankers and wealthy families to help finance </a:t>
            </a:r>
            <a:r>
              <a:rPr lang="en-US" dirty="0" smtClean="0"/>
              <a:t>expeditions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6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932">
              <a:srgbClr val="C3D2ED"/>
            </a:gs>
            <a:gs pos="0">
              <a:srgbClr val="7030A0"/>
            </a:gs>
            <a:gs pos="4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New Business methods continued…</a:t>
            </a:r>
            <a:endParaRPr lang="en-US" dirty="0" smtClean="0"/>
          </a:p>
          <a:p>
            <a:r>
              <a:rPr lang="en-US" dirty="0" smtClean="0"/>
              <a:t>merchants </a:t>
            </a:r>
            <a:r>
              <a:rPr lang="en-US" dirty="0" smtClean="0"/>
              <a:t>waned to invest 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2060"/>
                </a:solidFill>
              </a:rPr>
              <a:t>JOINT-STOCK COMPANIES</a:t>
            </a:r>
          </a:p>
          <a:p>
            <a:pPr>
              <a:buFontTx/>
              <a:buChar char="-"/>
            </a:pPr>
            <a:r>
              <a:rPr lang="en-US" dirty="0"/>
              <a:t>B</a:t>
            </a:r>
            <a:r>
              <a:rPr lang="en-US" dirty="0" smtClean="0"/>
              <a:t>y combining money and ideas, raw material, and labor.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ENTREPRENEURS </a:t>
            </a:r>
            <a:r>
              <a:rPr lang="en-US" dirty="0" smtClean="0"/>
              <a:t>were </a:t>
            </a:r>
            <a:r>
              <a:rPr lang="en-US" dirty="0" smtClean="0"/>
              <a:t>able to make goods and profits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91000"/>
            <a:ext cx="4419600" cy="2219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5867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*KEY TERMS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7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932">
              <a:srgbClr val="C3D2ED"/>
            </a:gs>
            <a:gs pos="0">
              <a:srgbClr val="7030A0"/>
            </a:gs>
            <a:gs pos="4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Medici of Florence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010400" cy="420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91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Medici family, also known as the House of </a:t>
            </a:r>
            <a:r>
              <a:rPr lang="en-US" dirty="0" smtClean="0"/>
              <a:t>Medici</a:t>
            </a:r>
          </a:p>
          <a:p>
            <a:r>
              <a:rPr lang="en-US" dirty="0" smtClean="0"/>
              <a:t>the </a:t>
            </a:r>
            <a:r>
              <a:rPr lang="en-US" dirty="0"/>
              <a:t>family’s support of the arts and humanities made Florence into the cradle of the </a:t>
            </a:r>
            <a:r>
              <a:rPr lang="en-US" dirty="0" smtClean="0"/>
              <a:t>Renaissance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42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932">
              <a:srgbClr val="C3D2ED"/>
            </a:gs>
            <a:gs pos="0">
              <a:srgbClr val="7030A0"/>
            </a:gs>
            <a:gs pos="4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Fuggers of Augsburg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5943600" cy="3566319"/>
          </a:xfrm>
        </p:spPr>
      </p:pic>
    </p:spTree>
    <p:extLst>
      <p:ext uri="{BB962C8B-B14F-4D97-AF65-F5344CB8AC3E}">
        <p14:creationId xmlns:p14="http://schemas.microsoft.com/office/powerpoint/2010/main" val="24250855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1441 </a:t>
            </a:r>
            <a:r>
              <a:rPr lang="en-US" dirty="0" err="1"/>
              <a:t>Jakob</a:t>
            </a:r>
            <a:r>
              <a:rPr lang="en-US" dirty="0"/>
              <a:t> had married the daughter of a mint master who went bankrupt three years later.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his death in 1469, two of his seven sons, Ulrich and Georg, profitably expanded the firm’s international trade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8436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More Key Terms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MERCANTIALISM </a:t>
            </a:r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dirty="0" smtClean="0"/>
              <a:t>New theory</a:t>
            </a:r>
          </a:p>
          <a:p>
            <a:r>
              <a:rPr lang="en-US" sz="3600" dirty="0" smtClean="0"/>
              <a:t>National economic policies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BULLION</a:t>
            </a:r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dirty="0" smtClean="0"/>
              <a:t>Owned gold or silver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BALANCE OF TRADE</a:t>
            </a:r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dirty="0" smtClean="0"/>
              <a:t>Exporting more goods than they imported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175347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*KEY TERMS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2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265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The Commercial Revolution </vt:lpstr>
      <vt:lpstr>New Business Methods </vt:lpstr>
      <vt:lpstr>PowerPoint Presentation</vt:lpstr>
      <vt:lpstr>Medici of Florence</vt:lpstr>
      <vt:lpstr>Medici</vt:lpstr>
      <vt:lpstr>Fuggers of Augsburg</vt:lpstr>
      <vt:lpstr>Fuggers</vt:lpstr>
      <vt:lpstr>More Key Terms </vt:lpstr>
      <vt:lpstr>Increase in trade </vt:lpstr>
      <vt:lpstr>PowerPoint Presentation</vt:lpstr>
      <vt:lpstr>Vikings </vt:lpstr>
      <vt:lpstr>Native Americans </vt:lpstr>
      <vt:lpstr>       </vt:lpstr>
      <vt:lpstr>Works Cited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burt</dc:creator>
  <cp:lastModifiedBy>MVR3</cp:lastModifiedBy>
  <cp:revision>17</cp:revision>
  <dcterms:created xsi:type="dcterms:W3CDTF">2014-04-01T13:03:47Z</dcterms:created>
  <dcterms:modified xsi:type="dcterms:W3CDTF">2014-04-07T13:35:14Z</dcterms:modified>
</cp:coreProperties>
</file>