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6" r:id="rId8"/>
    <p:sldId id="262" r:id="rId9"/>
    <p:sldId id="267" r:id="rId10"/>
    <p:sldId id="263" r:id="rId11"/>
    <p:sldId id="268" r:id="rId12"/>
    <p:sldId id="26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960D75-110B-49D2-AEF5-3283081F1CD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5E203C-B03F-4505-828F-36CE00D42B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524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Bradley Hand ITC" pitchFamily="66" charset="0"/>
              </a:rPr>
              <a:t>13-1 The Crusades</a:t>
            </a:r>
            <a:endParaRPr lang="en-US" sz="7200" b="1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Ellen DeBold, Sarah Blalock, Ashlee Vastine.</a:t>
            </a:r>
            <a:endParaRPr lang="en-US" sz="32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The Third crusade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04800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Bradley Hand ITC" pitchFamily="66" charset="0"/>
              </a:rPr>
              <a:t>The third crusade took place forty years after the second crusade. </a:t>
            </a:r>
          </a:p>
          <a:p>
            <a:r>
              <a:rPr lang="en-US" b="1" dirty="0" smtClean="0">
                <a:latin typeface="Bradley Hand ITC" pitchFamily="66" charset="0"/>
              </a:rPr>
              <a:t>The </a:t>
            </a:r>
            <a:r>
              <a:rPr lang="en-US" b="1" dirty="0">
                <a:latin typeface="Bradley Hand ITC" pitchFamily="66" charset="0"/>
              </a:rPr>
              <a:t>Third Crusade </a:t>
            </a:r>
            <a:r>
              <a:rPr lang="en-US" b="1" dirty="0" smtClean="0">
                <a:latin typeface="Bradley Hand ITC" pitchFamily="66" charset="0"/>
              </a:rPr>
              <a:t>was taken over by </a:t>
            </a:r>
            <a:r>
              <a:rPr lang="en-US" b="1" dirty="0">
                <a:latin typeface="Bradley Hand ITC" pitchFamily="66" charset="0"/>
              </a:rPr>
              <a:t>the leadership </a:t>
            </a:r>
            <a:r>
              <a:rPr lang="en-US" b="1" dirty="0" smtClean="0">
                <a:latin typeface="Bradley Hand ITC" pitchFamily="66" charset="0"/>
              </a:rPr>
              <a:t>of Saladin </a:t>
            </a:r>
            <a:r>
              <a:rPr lang="en-US" b="1" dirty="0">
                <a:latin typeface="Bradley Hand ITC" pitchFamily="66" charset="0"/>
              </a:rPr>
              <a:t>and Richard the </a:t>
            </a:r>
            <a:r>
              <a:rPr lang="en-US" b="1" dirty="0" smtClean="0">
                <a:latin typeface="Bradley Hand ITC" pitchFamily="66" charset="0"/>
              </a:rPr>
              <a:t>Lionheart.</a:t>
            </a:r>
          </a:p>
          <a:p>
            <a:r>
              <a:rPr lang="en-US" b="1" dirty="0" smtClean="0">
                <a:latin typeface="Bradley Hand ITC" pitchFamily="66" charset="0"/>
              </a:rPr>
              <a:t>Saladin Captured Jerusalem in 1187.</a:t>
            </a:r>
          </a:p>
          <a:p>
            <a:r>
              <a:rPr lang="en-US" b="1" dirty="0">
                <a:latin typeface="Bradley Hand ITC" pitchFamily="66" charset="0"/>
              </a:rPr>
              <a:t>On September 2, 1192 Richard and Saladin signed a treaty where Jerusalem </a:t>
            </a:r>
            <a:r>
              <a:rPr lang="en-US" b="1" dirty="0" smtClean="0">
                <a:latin typeface="Bradley Hand ITC" pitchFamily="66" charset="0"/>
              </a:rPr>
              <a:t>was under </a:t>
            </a:r>
            <a:r>
              <a:rPr lang="en-US" b="1" dirty="0">
                <a:latin typeface="Bradley Hand ITC" pitchFamily="66" charset="0"/>
              </a:rPr>
              <a:t>Muslim control, but </a:t>
            </a:r>
            <a:r>
              <a:rPr lang="en-US" b="1" dirty="0" smtClean="0">
                <a:latin typeface="Bradley Hand ITC" pitchFamily="66" charset="0"/>
              </a:rPr>
              <a:t> let unarmed </a:t>
            </a:r>
            <a:r>
              <a:rPr lang="en-US" b="1" dirty="0">
                <a:latin typeface="Bradley Hand ITC" pitchFamily="66" charset="0"/>
              </a:rPr>
              <a:t>Christian pilgrims to enter the </a:t>
            </a:r>
            <a:r>
              <a:rPr lang="en-US" b="1" dirty="0" smtClean="0">
                <a:latin typeface="Bradley Hand ITC" pitchFamily="66" charset="0"/>
              </a:rPr>
              <a:t>city. </a:t>
            </a:r>
            <a:endParaRPr lang="en-US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86100"/>
            <a:ext cx="64008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Routes of </a:t>
            </a:r>
            <a:r>
              <a:rPr lang="en-US" smtClean="0"/>
              <a:t>the Crusades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3" y="1828800"/>
            <a:ext cx="719105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Helmut, Nickel. "</a:t>
            </a:r>
            <a:r>
              <a:rPr lang="en-US" dirty="0" err="1"/>
              <a:t>Heilbrunn</a:t>
            </a:r>
            <a:r>
              <a:rPr lang="en-US" dirty="0"/>
              <a:t> Timeline of Art History." The Crusades </a:t>
            </a:r>
            <a:r>
              <a:rPr lang="en-US" dirty="0" smtClean="0"/>
              <a:t>	(</a:t>
            </a:r>
            <a:r>
              <a:rPr lang="en-US" dirty="0"/>
              <a:t>10951291). Met </a:t>
            </a:r>
            <a:r>
              <a:rPr lang="en-US" dirty="0" err="1"/>
              <a:t>Meuseum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        Web. 03 Mar. 2014.</a:t>
            </a:r>
          </a:p>
          <a:p>
            <a:endParaRPr lang="en-US" dirty="0"/>
          </a:p>
          <a:p>
            <a:r>
              <a:rPr lang="en-US" dirty="0"/>
              <a:t>"The Second Crusade." The Second Crusade. </a:t>
            </a:r>
            <a:r>
              <a:rPr lang="en-US" dirty="0" err="1"/>
              <a:t>Joax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03 Mar. </a:t>
            </a:r>
            <a:r>
              <a:rPr lang="en-US" dirty="0" smtClean="0"/>
              <a:t>	2014</a:t>
            </a:r>
            <a:endParaRPr lang="en-US" dirty="0"/>
          </a:p>
          <a:p>
            <a:endParaRPr lang="en-US" dirty="0"/>
          </a:p>
          <a:p>
            <a:r>
              <a:rPr lang="en-US" dirty="0"/>
              <a:t>Truman, Chris. "The Third Crusade." The Third Crusade. </a:t>
            </a:r>
            <a:r>
              <a:rPr lang="en-US" dirty="0" err="1"/>
              <a:t>Buissness</a:t>
            </a:r>
            <a:r>
              <a:rPr lang="en-US" dirty="0"/>
              <a:t> </a:t>
            </a:r>
            <a:r>
              <a:rPr lang="en-US" dirty="0" smtClean="0"/>
              <a:t>	Data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03 Mar.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83880" cy="105156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Terms</a:t>
            </a:r>
            <a:r>
              <a:rPr lang="en-US" dirty="0" smtClean="0">
                <a:latin typeface="Bradley Hand ITC" pitchFamily="66" charset="0"/>
              </a:rPr>
              <a:t> 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Bradley Hand ITC" pitchFamily="66" charset="0"/>
              </a:rPr>
              <a:t>Expeditions to recover the holy land from the Muslims</a:t>
            </a:r>
          </a:p>
          <a:p>
            <a:r>
              <a:rPr lang="en-US" sz="4000" dirty="0" smtClean="0">
                <a:latin typeface="Bradley Hand ITC" pitchFamily="66" charset="0"/>
              </a:rPr>
              <a:t>^This is the only term.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people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Bradley Hand ITC" pitchFamily="66" charset="0"/>
              </a:rPr>
              <a:t>The Seljuk Turks</a:t>
            </a:r>
          </a:p>
          <a:p>
            <a:r>
              <a:rPr lang="en-US" sz="3200" dirty="0" smtClean="0">
                <a:latin typeface="Bradley Hand ITC" pitchFamily="66" charset="0"/>
              </a:rPr>
              <a:t>Pope The Urban II</a:t>
            </a:r>
          </a:p>
          <a:p>
            <a:r>
              <a:rPr lang="en-US" sz="3200" dirty="0" smtClean="0">
                <a:latin typeface="Bradley Hand ITC" pitchFamily="66" charset="0"/>
              </a:rPr>
              <a:t>Saladin</a:t>
            </a:r>
          </a:p>
          <a:p>
            <a:r>
              <a:rPr lang="en-US" sz="3200" dirty="0" smtClean="0">
                <a:latin typeface="Bradley Hand ITC" pitchFamily="66" charset="0"/>
              </a:rPr>
              <a:t>Richard I </a:t>
            </a:r>
            <a:endParaRPr lang="en-US" sz="32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038600" cy="26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74" y="2209799"/>
            <a:ext cx="2694926" cy="26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Guided Reading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705600" cy="3048001"/>
          </a:xfrm>
        </p:spPr>
        <p:txBody>
          <a:bodyPr numCol="2">
            <a:no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Muslims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Seljuk Turks, Constantinople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Pope Urban II, 1095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1099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Byzantines, Muslims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Jerusalem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Feudalism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Trade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dirty="0" smtClean="0">
                <a:latin typeface="Bradley Hand ITC" pitchFamily="66" charset="0"/>
              </a:rPr>
              <a:t>Technology.</a:t>
            </a:r>
            <a:endParaRPr lang="en-US" sz="24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The First Crusade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934200" cy="4267200"/>
          </a:xfrm>
        </p:spPr>
        <p:txBody>
          <a:bodyPr numCol="1">
            <a:normAutofit fontScale="85000" lnSpcReduction="10000"/>
          </a:bodyPr>
          <a:lstStyle/>
          <a:p>
            <a:r>
              <a:rPr lang="en-US" b="1" dirty="0" smtClean="0">
                <a:latin typeface="Bradley Hand ITC" pitchFamily="66" charset="0"/>
              </a:rPr>
              <a:t>The </a:t>
            </a:r>
            <a:r>
              <a:rPr lang="en-US" b="1" dirty="0">
                <a:latin typeface="Bradley Hand ITC" pitchFamily="66" charset="0"/>
              </a:rPr>
              <a:t>First </a:t>
            </a:r>
            <a:r>
              <a:rPr lang="en-US" b="1" dirty="0" smtClean="0">
                <a:latin typeface="Bradley Hand ITC" pitchFamily="66" charset="0"/>
              </a:rPr>
              <a:t>Crusades- The </a:t>
            </a:r>
            <a:r>
              <a:rPr lang="en-US" b="1" dirty="0">
                <a:latin typeface="Bradley Hand ITC" pitchFamily="66" charset="0"/>
              </a:rPr>
              <a:t>Crusaders took over many </a:t>
            </a:r>
            <a:r>
              <a:rPr lang="en-US" b="1" dirty="0" smtClean="0">
                <a:latin typeface="Bradley Hand ITC" pitchFamily="66" charset="0"/>
              </a:rPr>
              <a:t>of  </a:t>
            </a:r>
            <a:r>
              <a:rPr lang="en-US" b="1" dirty="0">
                <a:latin typeface="Bradley Hand ITC" pitchFamily="66" charset="0"/>
              </a:rPr>
              <a:t>the cities on the Mediterranean coast </a:t>
            </a:r>
            <a:r>
              <a:rPr lang="en-US" b="1" dirty="0" smtClean="0">
                <a:latin typeface="Bradley Hand ITC" pitchFamily="66" charset="0"/>
              </a:rPr>
              <a:t>. </a:t>
            </a:r>
          </a:p>
          <a:p>
            <a:r>
              <a:rPr lang="en-US" b="1" dirty="0">
                <a:latin typeface="Bradley Hand ITC" pitchFamily="66" charset="0"/>
              </a:rPr>
              <a:t> </a:t>
            </a:r>
            <a:r>
              <a:rPr lang="en-US" b="1" dirty="0" smtClean="0">
                <a:latin typeface="Bradley Hand ITC" pitchFamily="66" charset="0"/>
              </a:rPr>
              <a:t>Historians </a:t>
            </a:r>
            <a:r>
              <a:rPr lang="en-US" b="1" dirty="0">
                <a:latin typeface="Bradley Hand ITC" pitchFamily="66" charset="0"/>
              </a:rPr>
              <a:t>consider the </a:t>
            </a:r>
            <a:r>
              <a:rPr lang="en-US" b="1" dirty="0" smtClean="0">
                <a:latin typeface="Bradley Hand ITC" pitchFamily="66" charset="0"/>
              </a:rPr>
              <a:t>preach by </a:t>
            </a:r>
            <a:r>
              <a:rPr lang="en-US" b="1" dirty="0">
                <a:latin typeface="Bradley Hand ITC" pitchFamily="66" charset="0"/>
              </a:rPr>
              <a:t>Pope Urban II at </a:t>
            </a:r>
            <a:r>
              <a:rPr lang="en-US" b="1" dirty="0" smtClean="0">
                <a:latin typeface="Bradley Hand ITC" pitchFamily="66" charset="0"/>
              </a:rPr>
              <a:t>Clermont-Ferrand  to be the </a:t>
            </a:r>
            <a:r>
              <a:rPr lang="en-US" b="1" dirty="0">
                <a:latin typeface="Bradley Hand ITC" pitchFamily="66" charset="0"/>
              </a:rPr>
              <a:t>spark that fueled a wave of military campaigns to wrest the Holy Land from Muslim </a:t>
            </a:r>
            <a:r>
              <a:rPr lang="en-US" b="1" dirty="0" smtClean="0">
                <a:latin typeface="Bradley Hand ITC" pitchFamily="66" charset="0"/>
              </a:rPr>
              <a:t>control.</a:t>
            </a:r>
          </a:p>
          <a:p>
            <a:r>
              <a:rPr lang="en-US" b="1" dirty="0">
                <a:latin typeface="Bradley Hand ITC" pitchFamily="66" charset="0"/>
              </a:rPr>
              <a:t>In June 1099, the Crusaders began a five-week </a:t>
            </a:r>
            <a:r>
              <a:rPr lang="en-US" b="1" dirty="0" smtClean="0">
                <a:latin typeface="Bradley Hand ITC" pitchFamily="66" charset="0"/>
              </a:rPr>
              <a:t>blockade over Jerusalem</a:t>
            </a:r>
            <a:r>
              <a:rPr lang="en-US" b="1" dirty="0">
                <a:latin typeface="Bradley Hand ITC" pitchFamily="66" charset="0"/>
              </a:rPr>
              <a:t>, </a:t>
            </a:r>
            <a:r>
              <a:rPr lang="en-US" b="1" dirty="0" smtClean="0">
                <a:latin typeface="Bradley Hand ITC" pitchFamily="66" charset="0"/>
              </a:rPr>
              <a:t>in June 15</a:t>
            </a:r>
            <a:r>
              <a:rPr lang="en-US" b="1" dirty="0">
                <a:latin typeface="Bradley Hand ITC" pitchFamily="66" charset="0"/>
              </a:rPr>
              <a:t>, </a:t>
            </a:r>
            <a:r>
              <a:rPr lang="en-US" b="1" dirty="0" smtClean="0">
                <a:latin typeface="Bradley Hand ITC" pitchFamily="66" charset="0"/>
              </a:rPr>
              <a:t>1099.</a:t>
            </a:r>
          </a:p>
          <a:p>
            <a:r>
              <a:rPr lang="en-US" b="1" dirty="0" smtClean="0">
                <a:latin typeface="Bradley Hand ITC" pitchFamily="66" charset="0"/>
              </a:rPr>
              <a:t>The </a:t>
            </a:r>
            <a:r>
              <a:rPr lang="en-US" b="1" dirty="0">
                <a:latin typeface="Bradley Hand ITC" pitchFamily="66" charset="0"/>
              </a:rPr>
              <a:t>knights, guided by Armenian Christians </a:t>
            </a:r>
            <a:r>
              <a:rPr lang="en-US" b="1" dirty="0" smtClean="0">
                <a:latin typeface="Bradley Hand ITC" pitchFamily="66" charset="0"/>
              </a:rPr>
              <a:t>marched </a:t>
            </a:r>
            <a:r>
              <a:rPr lang="en-US" b="1" dirty="0">
                <a:latin typeface="Bradley Hand ITC" pitchFamily="66" charset="0"/>
              </a:rPr>
              <a:t>to Jerusalem through Seljuq-controlled territories in modern Turkey and </a:t>
            </a:r>
            <a:r>
              <a:rPr lang="en-US" b="1" dirty="0" smtClean="0">
                <a:latin typeface="Bradley Hand ITC" pitchFamily="66" charset="0"/>
              </a:rPr>
              <a:t>Syria.</a:t>
            </a:r>
            <a:endParaRPr lang="en-US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5345"/>
            <a:ext cx="5105400" cy="42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The Second </a:t>
            </a:r>
            <a:r>
              <a:rPr lang="en-US" b="1" dirty="0" smtClean="0">
                <a:latin typeface="Bradley Hand ITC" pitchFamily="66" charset="0"/>
              </a:rPr>
              <a:t>Crusade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Bradley Hand ITC" pitchFamily="66" charset="0"/>
              </a:rPr>
              <a:t>The Second Crusade </a:t>
            </a:r>
            <a:r>
              <a:rPr lang="en-US" sz="2000" b="1" dirty="0" smtClean="0">
                <a:latin typeface="Bradley Hand ITC" pitchFamily="66" charset="0"/>
              </a:rPr>
              <a:t>took place from 1145 to 1149. </a:t>
            </a:r>
          </a:p>
          <a:p>
            <a:r>
              <a:rPr lang="en-US" sz="2000" b="1" dirty="0">
                <a:latin typeface="Bradley Hand ITC" pitchFamily="66" charset="0"/>
              </a:rPr>
              <a:t> large armies from England, France, Germany and other smaller nations marched to </a:t>
            </a:r>
            <a:r>
              <a:rPr lang="en-US" sz="2000" b="1" dirty="0" smtClean="0">
                <a:latin typeface="Bradley Hand ITC" pitchFamily="66" charset="0"/>
              </a:rPr>
              <a:t>Constantinople</a:t>
            </a:r>
          </a:p>
          <a:p>
            <a:r>
              <a:rPr lang="en-US" sz="2000" b="1" dirty="0">
                <a:latin typeface="Bradley Hand ITC" pitchFamily="66" charset="0"/>
              </a:rPr>
              <a:t> </a:t>
            </a:r>
            <a:r>
              <a:rPr lang="en-US" sz="2000" b="1" dirty="0" smtClean="0">
                <a:latin typeface="Bradley Hand ITC" pitchFamily="66" charset="0"/>
              </a:rPr>
              <a:t>Within months, large </a:t>
            </a:r>
            <a:r>
              <a:rPr lang="en-US" sz="2000" b="1" dirty="0">
                <a:latin typeface="Bradley Hand ITC" pitchFamily="66" charset="0"/>
              </a:rPr>
              <a:t>armies from England, France, Germany and other smaller nations marched to </a:t>
            </a:r>
            <a:r>
              <a:rPr lang="en-US" sz="2000" b="1" dirty="0" smtClean="0">
                <a:latin typeface="Bradley Hand ITC" pitchFamily="66" charset="0"/>
              </a:rPr>
              <a:t>Constantinople.</a:t>
            </a:r>
          </a:p>
          <a:p>
            <a:endParaRPr lang="en-US" sz="20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2734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</TotalTime>
  <Words>281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13-1 The Crusades</vt:lpstr>
      <vt:lpstr>Terms </vt:lpstr>
      <vt:lpstr>people</vt:lpstr>
      <vt:lpstr>PowerPoint Presentation</vt:lpstr>
      <vt:lpstr>Guided Reading</vt:lpstr>
      <vt:lpstr>The First Crusade</vt:lpstr>
      <vt:lpstr>PowerPoint Presentation</vt:lpstr>
      <vt:lpstr>The Second Crusade</vt:lpstr>
      <vt:lpstr>PowerPoint Presentation</vt:lpstr>
      <vt:lpstr>The Third crusade</vt:lpstr>
      <vt:lpstr>PowerPoint Presentation</vt:lpstr>
      <vt:lpstr>PowerPoint Presentation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13-1 The Crusades</dc:title>
  <dc:creator>alison burt</dc:creator>
  <cp:lastModifiedBy>MVR3</cp:lastModifiedBy>
  <cp:revision>16</cp:revision>
  <dcterms:created xsi:type="dcterms:W3CDTF">2014-03-04T13:58:33Z</dcterms:created>
  <dcterms:modified xsi:type="dcterms:W3CDTF">2014-03-06T14:48:39Z</dcterms:modified>
</cp:coreProperties>
</file>