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74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278AD8-1995-4661-8D78-8E503341E7C5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9AD89B-BADA-4345-823C-E9DEF980F4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esternreservepublicmedia.org/middleages/feud_knights.htm" TargetMode="External"/><Relationship Id="rId3" Type="http://schemas.openxmlformats.org/officeDocument/2006/relationships/hyperlink" Target="http://www.britannica.com/EBchecked/topic/270032/homage-and-fealty" TargetMode="External"/><Relationship Id="rId7" Type="http://schemas.openxmlformats.org/officeDocument/2006/relationships/hyperlink" Target="http://www.clickandlearn.cc/Humanities/DailyLifeSerf.htm" TargetMode="External"/><Relationship Id="rId2" Type="http://schemas.openxmlformats.org/officeDocument/2006/relationships/hyperlink" Target="http://www.britannica.com/EBchecked/topic/206138/fie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itannica.com/EBchecked/topic/362699/manorialism" TargetMode="External"/><Relationship Id="rId5" Type="http://schemas.openxmlformats.org/officeDocument/2006/relationships/hyperlink" Target="http://www.newadvent.org/cathen/03691a.htm" TargetMode="External"/><Relationship Id="rId4" Type="http://schemas.openxmlformats.org/officeDocument/2006/relationships/hyperlink" Target="http://www.educationscotland.gov.uk/scotlandshistory/medievallife/knightsandtournaments/" TargetMode="External"/><Relationship Id="rId9" Type="http://schemas.openxmlformats.org/officeDocument/2006/relationships/hyperlink" Target="http://www.lordsandladies.org/life-in-middle-age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12-2 Medieval </a:t>
            </a:r>
            <a:r>
              <a:rPr lang="en-US" dirty="0"/>
              <a:t>L</a:t>
            </a:r>
            <a:r>
              <a:rPr lang="en-US" dirty="0" smtClean="0"/>
              <a:t>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Bradley, Riley, Cole, </a:t>
            </a:r>
            <a:r>
              <a:rPr lang="en-US" dirty="0"/>
              <a:t>M</a:t>
            </a:r>
            <a:r>
              <a:rPr lang="en-US" dirty="0" smtClean="0"/>
              <a:t>ichaela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38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960" y="486224"/>
            <a:ext cx="7024744" cy="1143000"/>
          </a:xfrm>
        </p:spPr>
        <p:txBody>
          <a:bodyPr/>
          <a:lstStyle/>
          <a:p>
            <a:r>
              <a:rPr lang="en-US" dirty="0" smtClean="0"/>
              <a:t>Serf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673" y="1629224"/>
            <a:ext cx="6777317" cy="3508977"/>
          </a:xfrm>
        </p:spPr>
        <p:txBody>
          <a:bodyPr/>
          <a:lstStyle/>
          <a:p>
            <a:r>
              <a:rPr lang="en-US" dirty="0" smtClean="0"/>
              <a:t>Bound to manor could not leave with out permission</a:t>
            </a:r>
          </a:p>
          <a:p>
            <a:r>
              <a:rPr lang="en-US" dirty="0" smtClean="0"/>
              <a:t>Grow own food</a:t>
            </a:r>
          </a:p>
          <a:p>
            <a:r>
              <a:rPr lang="en-US" dirty="0" smtClean="0"/>
              <a:t>Daily work consisted of 3 Hours of hard labor</a:t>
            </a:r>
          </a:p>
          <a:p>
            <a:r>
              <a:rPr lang="en-US" dirty="0" smtClean="0"/>
              <a:t>Sunday was the only break day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5391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7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09600"/>
            <a:ext cx="7024744" cy="1143000"/>
          </a:xfrm>
        </p:spPr>
        <p:txBody>
          <a:bodyPr/>
          <a:lstStyle/>
          <a:p>
            <a:r>
              <a:rPr lang="en-US" dirty="0" smtClean="0"/>
              <a:t>Knights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33145"/>
            <a:ext cx="6777317" cy="3508977"/>
          </a:xfrm>
        </p:spPr>
        <p:txBody>
          <a:bodyPr/>
          <a:lstStyle/>
          <a:p>
            <a:r>
              <a:rPr lang="en-US" dirty="0" smtClean="0"/>
              <a:t>Protects the village pledges to Lord to full fill his duties</a:t>
            </a:r>
          </a:p>
          <a:p>
            <a:r>
              <a:rPr lang="en-US" dirty="0" smtClean="0"/>
              <a:t>Battles on horseback</a:t>
            </a:r>
          </a:p>
          <a:p>
            <a:r>
              <a:rPr lang="en-US" dirty="0" smtClean="0"/>
              <a:t>Easiest way to become one was to be the son of a Noble</a:t>
            </a:r>
          </a:p>
          <a:p>
            <a:r>
              <a:rPr lang="en-US" dirty="0" smtClean="0"/>
              <a:t>Years of training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6337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6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75578"/>
            <a:ext cx="7024744" cy="1143000"/>
          </a:xfrm>
        </p:spPr>
        <p:txBody>
          <a:bodyPr/>
          <a:lstStyle/>
          <a:p>
            <a:r>
              <a:rPr lang="en-US" dirty="0" smtClean="0"/>
              <a:t>Lords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53370"/>
            <a:ext cx="6777317" cy="3508977"/>
          </a:xfrm>
        </p:spPr>
        <p:txBody>
          <a:bodyPr/>
          <a:lstStyle/>
          <a:p>
            <a:r>
              <a:rPr lang="en-US" dirty="0" smtClean="0"/>
              <a:t>Almost total authority over anyone</a:t>
            </a:r>
          </a:p>
          <a:p>
            <a:r>
              <a:rPr lang="en-US" dirty="0" smtClean="0"/>
              <a:t>Collected rent</a:t>
            </a:r>
          </a:p>
          <a:p>
            <a:r>
              <a:rPr lang="en-US" dirty="0" smtClean="0"/>
              <a:t>There </a:t>
            </a:r>
            <a:r>
              <a:rPr lang="en-US" dirty="0" err="1" smtClean="0"/>
              <a:t>catsles</a:t>
            </a:r>
            <a:r>
              <a:rPr lang="en-US" dirty="0" smtClean="0"/>
              <a:t> were build for there protection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267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356" y="437478"/>
            <a:ext cx="7024744" cy="1143000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356" y="1755967"/>
            <a:ext cx="6777317" cy="3508977"/>
          </a:xfrm>
        </p:spPr>
        <p:txBody>
          <a:bodyPr/>
          <a:lstStyle/>
          <a:p>
            <a:r>
              <a:rPr lang="en-US" dirty="0" smtClean="0"/>
              <a:t>Had few rights </a:t>
            </a:r>
          </a:p>
          <a:p>
            <a:r>
              <a:rPr lang="en-US" dirty="0" smtClean="0"/>
              <a:t>Wed as early as 12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</a:p>
          <a:p>
            <a:r>
              <a:rPr lang="en-US" dirty="0" smtClean="0"/>
              <a:t>Could take over for lord if need be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44196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0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60081"/>
            <a:ext cx="7024744" cy="1143000"/>
          </a:xfrm>
        </p:spPr>
        <p:txBody>
          <a:bodyPr/>
          <a:lstStyle/>
          <a:p>
            <a:r>
              <a:rPr lang="en-US" dirty="0" smtClean="0"/>
              <a:t>Peasants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735" y="1676400"/>
            <a:ext cx="6777317" cy="3508977"/>
          </a:xfrm>
        </p:spPr>
        <p:txBody>
          <a:bodyPr/>
          <a:lstStyle/>
          <a:p>
            <a:r>
              <a:rPr lang="en-US" dirty="0" smtClean="0"/>
              <a:t>Gave the Lord their wealth</a:t>
            </a:r>
          </a:p>
          <a:p>
            <a:r>
              <a:rPr lang="en-US" dirty="0" smtClean="0"/>
              <a:t>Worked on the Lords land</a:t>
            </a:r>
          </a:p>
          <a:p>
            <a:r>
              <a:rPr lang="en-US" dirty="0" smtClean="0"/>
              <a:t>Had to work to survive and Protection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462741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Work-Citied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>
                <a:hlinkClick r:id="rId2"/>
              </a:rPr>
              <a:t>http://www.britannica.com/EBchecked/topic/206138/fief</a:t>
            </a:r>
            <a:endParaRPr lang="en-US" dirty="0"/>
          </a:p>
          <a:p>
            <a:r>
              <a:rPr lang="en-US" u="sng" dirty="0">
                <a:hlinkClick r:id="rId3"/>
              </a:rPr>
              <a:t>http://www.britannica.com/EBchecked/topic/270032/homage-and-fealty</a:t>
            </a:r>
            <a:endParaRPr lang="en-US" dirty="0"/>
          </a:p>
          <a:p>
            <a:r>
              <a:rPr lang="en-US" u="sng" dirty="0">
                <a:hlinkClick r:id="rId4"/>
              </a:rPr>
              <a:t>http://www.educationscotland.gov.uk/scotlandshistory/medievallife/knightsandtournaments/</a:t>
            </a:r>
            <a:endParaRPr lang="en-US" dirty="0"/>
          </a:p>
          <a:p>
            <a:r>
              <a:rPr lang="en-US" u="sng" dirty="0">
                <a:hlinkClick r:id="rId5"/>
              </a:rPr>
              <a:t>http://www.newadvent.org/cathen/03691a.htm</a:t>
            </a:r>
            <a:endParaRPr lang="en-US" dirty="0"/>
          </a:p>
          <a:p>
            <a:r>
              <a:rPr lang="en-US" u="sng" dirty="0">
                <a:hlinkClick r:id="rId6"/>
              </a:rPr>
              <a:t>http://www.britannica.com/EBchecked/topic/362699/manorialism</a:t>
            </a:r>
            <a:endParaRPr lang="en-US" dirty="0"/>
          </a:p>
          <a:p>
            <a:r>
              <a:rPr lang="en-US" u="sng" dirty="0">
                <a:hlinkClick r:id="rId7"/>
              </a:rPr>
              <a:t>http://www.clickandlearn.cc/Humanities/DailyLifeSerf.htm</a:t>
            </a:r>
            <a:endParaRPr lang="en-US" dirty="0"/>
          </a:p>
          <a:p>
            <a:r>
              <a:rPr lang="en-US" u="sng" dirty="0">
                <a:hlinkClick r:id="rId8"/>
              </a:rPr>
              <a:t>http://westernreservepublicmedia.org/middleages/feud_knights.htm</a:t>
            </a:r>
            <a:endParaRPr lang="en-US" dirty="0"/>
          </a:p>
          <a:p>
            <a:r>
              <a:rPr lang="en-US" u="sng" dirty="0">
                <a:hlinkClick r:id="rId9"/>
              </a:rPr>
              <a:t>http://www.lordsandladies.org/life-in-middle-ages.htm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9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Feudalism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Feudalism is the political alliance of protection between the nobles and the kings</a:t>
            </a:r>
          </a:p>
          <a:p>
            <a:r>
              <a:rPr lang="en-US" dirty="0" smtClean="0"/>
              <a:t>It developed in western </a:t>
            </a:r>
            <a:r>
              <a:rPr lang="en-US" dirty="0"/>
              <a:t>E</a:t>
            </a:r>
            <a:r>
              <a:rPr lang="en-US" dirty="0" smtClean="0"/>
              <a:t>urope </a:t>
            </a:r>
          </a:p>
          <a:p>
            <a:r>
              <a:rPr lang="en-US" dirty="0" smtClean="0"/>
              <a:t>The system was based on giving land to nobles in exchange in military aid and loyalty</a:t>
            </a:r>
          </a:p>
          <a:p>
            <a:r>
              <a:rPr lang="en-US" dirty="0" smtClean="0"/>
              <a:t> in A.D. 900 it took hold of northern France.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QWFhUXGSAbGRgYGBwfHhshIR0cIRweHx0cHSggHB8lHBoeIjEhJSkrLi4uGh8zODMsNygtLiwBCgoKDg0OGxAQGy8mICQwLywsLCwsLCwsLCwsLCwsLCwsLCwsLCwsLCwsLCwsLCwsLCwsLCwsLCwsLCwsLCwsN//AABEIAO0A1QMBIgACEQEDEQH/xAAbAAACAgMBAAAAAAAAAAAAAAAFBgMEAQIHAP/EAEsQAAIBAgQDBQQHBAcGBAcAAAECEQADBBIhMQVBUQYTImFxMoGRoQcUI0KxwdEzUmLhFXKSotLw8UNTY4KywiQlNEQWVHODk7PT/8QAGgEAAwEBAQEAAAAAAAAAAAAAAgMEBQEABv/EADARAAICAQMDAwIFAwUAAAAAAAECAAMRBBIhMUFREyJhBXEUMoGx8GKhwRUjQpHR/9oADAMBAAIRAxEAPwCfjjfb3f67f9RqG86uBkTLAg6kzWnaTGqmKugyTnbYExr6VJw3GpcSAwX+L8jWRcGB4E+tqdSi89pGzMwCZRp5a+81vYGQyTrtodazZualZBPI71JYVIObelZMZ6gOQJUvHxqoBALKOp31q3x8IuIKqMqqFDRv50O7TXilslZDgaEbzIiq/Cbt28GN4mQYkjWmhSa95kj2A6kL8SziLqQwVSfF4STy9Kq3cQEAJPw5eZ6VcXDAmAarZMtwA7ODbPnI0/vUNfuODKL7Cle5Zr343nTrUIdwqXGjI+aMoMrl5nyNQt3YDLIVcxygkEgch8tvOiK4m82FnL4/Z9kiU2kDbamBMfztIr9U3tK8f+yLF4sNkCKMxAUAHc9TWtm6dQ0gq2U6yJG+tVsJdyMXVJCr4iwgrlGhE86IcHshEVn10k+bHXX41x1CiM0+oexyOwkttBmMjf2ZkD1qLiIFu2rzmJMEAzz0q/iL63j4gQ3XlHIR0pfxKM1+3aAO+sDX+H869SoZ8GHqrjXXuHBljh+LFwwZBmDFTwQ0NPoaEcOhLlwHQ5tJPnR8WgRmY/OvXrsbAh6G71agzYzNbdvO5CsQIkT5ctKjRzv+dWRaggqYPL1rzIW9vQDyilFpWCJi1dLAkloHSZ/GtGciYJPQ/wCTVjDsoOjMvnW93A6wrBq7nIglkDSBUMftAJ5En8a1S40wWIjz/nUmKwptkHMCNDptNVCdzImZrxaeAU8jEt2bpafGR5kmtfrrTAdv7RqtfxkgLOnuFYtmYNd5nlCc9JfS8+bK1wr5kmqeNxd4d4y3SBbKiCTLTuZnzqV7piDGms86zc4KXwdzE95BDBu6jQqGidd5im1gmQa1ggX5l9Ma/Jm95r1R2QI3isUotzK1VcdJZ43wmz9Zum/je4zMSoVdd/3jPw0pcxvCy2IVLN43LdxRkYwJ1g6jQ+tGe2OPa5iLtlQAiuQxKgtz2PKgS4N1yr3kldFza6EzsAPiKtBx1MwFVnGR0lm/wQ4d8jC6bogeFp+GUx7q3t8VRQFvAC4DHiME+ZFYtI7OfsmZhBOoMjYGTuNKnxPDG7wBrYLuM4UlSYGhIMRvGlLYKeDKa3ZCPcIN45j1NrOpBOZRvzkfpHvq5wC812yWOpZix952qhxbgLXCgW2bZdwpPg8WhOoBgajerfA8TksoqkeGQfXMQfXWhsUej7Z2omzU5J7Q1ZVQZXQAazQnHW2JVlEkOpA6+IUZVs1osY8MTPrAoTxjiQGGeYzyMkDWZ016SKlrzulVrbayJjiN64Ln7GyjEjXeJJAO3lVPF3kF0C7dzw8QTpGXko03qviBdvsHvvM7Iuij3eU1b4Tgg7NClUTVyg8TTsoMH41XtUDmZpR8bmg8XrTFlUatcUeyQMssTy6AfGmK8o8MbQDUHG/qmW39XS6rpdTPnzSZMcyQavNnA/ZaRJ6gTzPKlagjIln0/gNPWsLmOghRrI+dWOyjoMRfuGzculTbK92hYrGbePKqwAVZRj4tgeXlVjsh2iGGu4gBUctk3uhTIWTAIM6EHSi0vLGD9ROKs/MD8cuIzt9myNdvsQrplYIttRMHqxn3VcuYcgLPoKqcY4n9bx73SICplUSDlgGdRpMk7dBVfiXFCikAFgpEsNlkwJNN1QLkKsDQsKqzY3eFUU3AwgArrpz9Khx9wwpMxHP5+tRYDhF66puXMSLVkaM6EhJ/dQiHuN/V0mouPdmUtWs03VLDwd5cPeXBvPdggW0/ick8ori6M+ZxvqaK+VHELYJSiLeKK6ztO3SfWorTtDQAPvR0k8vSqHZy/eCNq3h8LiNDoCCR6EVdvNlB1BLVNYNvtmjWfUG7zKvE8JeKBhcVUB0zRvEneqXDuHXbl5U70eJSc0abbiPOmTA4lUtIrW1lnYhi9sERA0DEUDS5lxLXLUqSzCEQMNAJkSBqdao+Mc4ma9re7B6S2/ZF7gaVXQbtc3PQRt60s8Rtmwue2zLt4SZHnT7nu3gGnFIr2c2a33aoCQTJBGbfSk7F4Z7iKpUKhA/Dqd6Yv9ZEWjsxO2WLWOUhZOrDQAEk+4a86NtxqyvDHsuxW6PCFYEEw/KRppSer38OpKuoDDJI0fLP3WB6c4NX8LxQCzca3iLi3AfCmbOx6eF8wn0iaIIF5E9dc9jAHtCtriFkzLx6g/KRXquWezV7GAPfvtmGkMuWOsQuor1L9JD3hD6hcOMSvxjDn63iWOs3W/HSinCcKuJVlZ1AUZcxaDp0PShnatQMVeCvcDB2JgaDWddNquixZ+oWbr3O5ZhmIB1MEzp5nWvMvvM41uKlUSO3Z7t7q4YM8KudgM5MEiFJjTnVbjWJvLetHRQkgtE7J4gQNtdak4F2it2L128Lb5W0BAkkQdcpOmtUMXjzeF+8ZACk6wCxcqJiBrlEEDrXtq9SIhS2cZxAXG8ZeZFd3Jct4ddABO0baUR4fhrrYdLncXTbGhdQCNNzEz8qzYwaXr9q085QGaB/CpPPlMUx2cRfs4K2bZYI65SqgNrPLwztR8BAJxm2Wn4EGYe9nsgKTpIiCM2u5/n0oNxXW9ZQ8gWIqyL7EsAYAOsDUzy8qHXLdxr5uKpKxl0MkR19aUiAMZfZYfRXI4Jlzid8W0ZvLSnf6P8AhajCxchsxzHU6zrr8aWOD8EfEZs4hWUqubaT973Vd7J8X+rlsLeJVlMAj5NryNdrClcDrJ9VaWf4l3j3C7CJiGtZAwYMQxAO4YADpANU7V+8y+2AoESenOq/aRWTEot05pVmWQIIkcx5day92AgIBGk/E/lU9w7GWaFdyF/5xJb9r7NYII11q/2HskXbTExKXLmnPM0KT/yj51UxV5WNxgoCBSwA5EDSjnZnDEXUEbYK1t5hjTtIOsm+pPkKs53YxXguOAxd7jEkCSRJM6bwKNcH4Vdwlvvipe058ZJDKqnk/kZILaxNBeBd2WTvjcW2paWTcGDlPxphxXFrmIi2PDYJ0syCXEAnvCuqplJJNUFTvx27yRm9gz+kr8C4wtliEshQ0nCPfaVsp94BAYzgnoJ01ra7jCWN24WuSSQW9q8R94gezaXktUuLWVNomUJQgtd3UEHwop+8p2mqeI4j3oUD239pgImPuKNgq843prFuMdImtQeB1l3swS5k7PczEjntJokbkTmWZ2mdKj4chRZA0A0PU1aZXyy8lSCR68qyrWBszPo6lCIFhW19U7m25tqWtKXZislW5r60m4rFv3zNZBtqxJGbfXf460ZweQLcVmIZvMwRpOm06UXvYTBGw6oCcRqF9omfPlVKtk5mUw2MQ3cxMPaDHWUB71WVFiDbAAA89/fR+1jVu2rC4dUNy4mZncD7JPvO0zrIMadKC4v2CD0IYEcxyIrHZh+7toty1c7tjnulRJdR7CQNQsjWnIquM9MRN6mo8d40YDhFjTKgKXJ9r270bu5+6nQCBBpa45w0KfrForbXPkhVyrlGkxvEyBNNa3i1vOCC98ZmYHS1bEiPLl7zQvjrA2iAMqi1nyk7J7KT5nMW99UKQRIzwczGB4piEGXv1XnlKqQJ106ak1imHhuIzICVRTtML4oG9erLa9ATxL1Tie7VcQtpfuK6Q0wMzKMw5kA6kVzPh91rzQSSqaATIA3/ADrsHa65ZyjvLas4uFQ5WSOh0E6zHurmPDrGS7cBEQxHr5x6VR7RkqJ6gF3UNC3B8PZa9mvMVsosEq0eI7Dz9KzxwobS2VdbhN0sHAymANARznTWjv0f4YXcPiDcHg7w6gwdB1HlS9jrC23VUuNe8bkBicyyB4SW1I85rv5RzOl91pOOIL7QcNfPZNslmYtAURCgD5bzTVZ4t3WDteS6QNJ06UD4xxVLTYQrLnuriyDBBbKJMfCpMZfC2rahw4Reg/dG8b6zr5Vy1SyL94NWWtbEEJigz3Lmysxgbe/WorXELa3AytDbSD+NDr6zatqJ18+vnRjCYREWAB56an160L7R7zNKlXcemBwMZjjw3tSoGS+o6C4gg+8fpSXxzCl71wm4Mwg2mHNdd+vQ1M9kzKmPI6ioLzEKQVClvDn3yz0HnQ1Nz7YvUaULliP0mvCcVcxV20Gkm1Zy6+Z5/CmR7Ay5SyyKHcBChCUUKxUSecjf0q0cnd5s5Nwn2I2HWaVe++wmUaWo11BM/Mgx1pkRj5H8Kdey10tibH8WBtaegNKeIkWIYTmmCT+FTcB7XpaFi4tu7cKYZbOqFUZwdu8YZQPOqNKPaZB9S5ZYG7P4MNeuW2gjM/Lo7D8BW2Da5bNwK6KEJHjcKIPIgCWnp0oat3Fy121ZOSXzXEVmCyxaJA13iaDvirglvsz4jOZTPnMRt51UKz6hbsZA1qmoL3EasRetlkTP3ilQFlYFvMA2VLQ8Rgnc6VnhiYdMTEnKzeEvGbzBHIZqV8DxHFYhXt2ytq2Qoc2ky5sux08UnXUHWpeJcHW0gKtmY65wdZ5z5zROoYbT3nqHKNvEfMXKF+8kIvtEbeQEUAt371wkBgoB0G5NEeFIcStq2Wb7VlBg7dT8AaOcc4ThLQuizluEIWJzhnBAOxmRBqADYC3fOJqXWneFzxjMU8PiSLgt3IhjlDDqetNfB+ypDnEXcbdtW5OW2GgyeUkwfSlXF2A1rz3kddKg4XjRfvWLOJzXAxCQWbTcSNQoIAnxAzVFaljxJNVlcBj9oY7UgNeaGhXIUMT0GrGOZpn7OdmcMwbFJcuKumgPg0GuhB5jWuZYGc+ItqxKAygnXeCViNon3inqzxLNbOGwzMS8ZiWygA6MZfQE8h1oWQqwAii4dQxg7HuQ73La/YYhwvdjTvQpE5GmFJP3THWocViu/wC8tlWV3ugOsRktprB8tAKibEsoLB1VtECMsZLfK46rKM5EeIQRA61e4NduXb1w2EWEtJJvyTADTm2LEkdapIKpgSYYJjZgeCW7qBrqkCPANdt506k/hWau8Gw727Ftbl1XIHtITB58z8q9WcaOZWHBGSYO45dRr7GM4S4M8EDKsyZYkAeVItlmu377e1nc6joT1H61a4/xMsLln93GXHg/fExHqJrPBOL2bTODmUNsSmb5jUCq2o2oQvMVVqMOCfEnwl76jcyFyMPf1aNSo5kfh6VLxe2FuMtkqVBzLB5EaCddardqA15Fv2GtstsMtzI8kgwRKsJGx2qlgLawHt7EAx50D5Wsbusq0KCy7jpIO5W47sVAZLTHVssGQNvvelYxAi3PPLt7q9xzhpuupDAEiQBvOvTbbnW2NwpUlWJIEED1XrzjWhLDasdVgWPx17/aCrYnuh6fhRZRVDD2l7yypbIMw8UxGh1naj2G4VccsUv22gkTG/8AZpV2OOZVp7hUzA/H7StFVuIpKGNxr8DNFV4NiJibR/tfpWH4FioMrb9zGSPLSkoAGGDH26uplIOYM7PXjlJBiGJn1g/nRzFXc+V3joABuB6UtcC1tcwQxUjzECjb2jmj8eVesGLCBCo5rVpJcfOIHLSPLnS/iL7i2LGUgCZYsMmX+rEg6Uy3MOO8ypBIMAjY0s9rsTA7tfauEiBzjenaZjv2ybW1o6Z6YnROD4m9hkXumQrlDMiyUBKloyyWU5RJKmPKhP0h2sHicKbq2haxWdAYIHtGCdNHHnvSJwvjl+yYJYCCCpEEAgKSp5GB86c7fEsHi1ZXgXXcsZj7zEgZPvZVAGnM1pZweZ87iBeA4+3ZtPbUpncqJ5qAT02qj2gClBlXK4BD6zJnQj3VX46pw+Iu2yQX7wIpAjMABqPIDf0rXiN8LdjQhQubmJbaaIrzmeyYxdhF7w2IMak/AGmfsr2euP4rty1rMpbtqog+ZEyRSF2UusM1pTDWzKkGCAdI+Bp47O8buJcK37iLbt25XYZoOsnmRFREEMUz3zNK0b0FnbGP1i/xPCm091FEhW8AOhYHUADnqYobY4BbDF8RcKLbPjdD4mY/7O30AnVvdR3j/HEu3VxOoS2pC5hBHR/Ux4ZpDxnELtw5mmDMKeU/rVdabRIrry+PiH7+KwShGwqXbNy3cUi412ZBIBkehJ0orxTtCt2/mt2jiFRSEa4TzIObKo1GYaA1zu0M7qsGWYCANTrrHupsUdySWtWryFsq5gwYaBozWzrv00rpC556xQJxiWw1tRJhyCW8fgt6jxESc7OG2BqC32lNrF27gLvPhumIBSBByjYjf3VSxN5/bNi1hrZJUlV8TH+s8keoqfgrAW8i5QbknPvM6EMx+VcfBHxOrweI94fgxuItzBYllssJC6kKeYHv616qH0a4prK4iw5ju7gjXqP5T769Uh3jpDKKTkxc4rgHvYrEKmqLdYkjTUsdPlXuG8MFu6FvABWMZm2X3xRTB3UF/Ehjlbv20OkwxHSPnV/H2hctFAVHiktImOcRT2dt2IKqMZgXtHw63aw9u/h2gsxVlGm2/qvQxUPZZT3IV40J57jcbbaHamPtDettYNoPaZECm25EMAQAVaRMUncKsOLbPadfCxBDA5Su+p69DyoLV3JgyvR2mu3cJdxfELeHu+MEkwwg+okcxz0qfi9yWLbLGh6wKrcNtWMY9+7fdbXd2gV1mSZiJ1Ov41njT/ZDpov6Up0C7ZTQxcWMOmZVwzDSYgKCZHWphbtkzlyk6+AlT8jVPFWllJWZYLMxsKYeDcKXEX0tsxUsCuYAE/Pb1pRHTmVK3BJXIEHZiNr10T/xG/OayMV4tb14mf8Aet+VN+O7D2kuFBcuNbXZTEgwDuOQ3pN4ngBhrjC4pJaMpnwv57aN5V5VGcZ5iW1NTYOziTdmuHt3bAISDdaGnpBOp86L45Cj5gQ0DWDI2oBwK6e7YEsAbj5QZgxEgUcy5IIEqw/1+FIu/OczQ0pBrXHjp+s2wuK0OUAEdKU+KXYxVsn7qlpPInY00hO7cELKkTHlS12kxSPifBbjKgBE76n4U3Sj3Zkv1FgtXt7wfj87OrPJJnnrRJLCG0tq4ozC5mzbMPBOh3Gqz76g4cq3cRaQrkzkAk6nbkfPaiXaPBBHY2xCBTAk6kKs7ncBtfSrWcZC55mIFPLdov8AaezkuWAHZiEDeL2lk7E86rYriNsqym0LdwKAdSc5E+LXY1b4rd7y6XOwhV938xVzs/w7v0uFlnOY18ufpTWYIuTCrq9V8CQ4pjaxCMo1yK0j7wjXQUx3FW8nI6SCR6H4aVRxvBLpS2VAz2VK5w48akjKMu4Ya848q9wDGMga0ywSDEg+GfaE7HaRG0mp7irAOp5lulDIGrccGELfCVv5bt0hEaSqIZiDqx6np0oX2osW7TL3Y+4DMgyTIHvovwDDM1lX8WWSoPvPy1FBO0tk96FBnIuseUkUVbsbMEyO1FCcCCeB3Mtx3ILG2ABG+aQZ9ZgVNxPElryqpMB/Tc9Pl6RQrhWMKDNO7aiN5PXrpVrBPnxiyDq43M86oZepMnXniM3GMl/G2cPefJaUQz6wCRuf1rfiXAcRwxrbXDbeyxIDq0Bv3ZnaR7qk4JhDieJXctxreRXcMOcCACDyqb6i74dr11XI8WVAkIY553MKPJdaWMKuO0M/mMD4nizs7XLQ0eNY3j00r1MXD+w1/KGtKjW3AZQWAyyJK6jYHavV71avM5taB+L8SPfX0e1nHeuVIG0u36b1RZkABFp9eYf8Y5V2DsDgrbJijoWe9cVgRoPE0fI1zBEFu9ew+uW3cYCP3Zot0AQbcx2QStoT1bMfgCaopffu2UGc7e4daM8bZO7JBEwI/wA+VCeF4V3bIskAhvIAwNTy1ouMZM6md2FkOH4fc0EGC6z8RTHi/GgBGmYGmzuSnDWDhZf2SImO8WPTY0r4tSEUwcpZsrcmjeOtR2NvYEdpqaQCtWQ98Sm9v9mD/vGb4CKcOwtktjE09kFvl+tJ2DgtO4UfMnX5RXR/ozw/ju3TsBkHv1P4UnGbAJWzbdK7eTJcTxa39avW2MMGOWdnE7eRERFa4vDJdUqQGU7gjUUsdqArYi7Ee22oPUnUefnVfCcfaxHeS6A+0DDr7j7VKtQsxNZ5k/olKwW6GWL/AAnuE7ojNYzFg33lJ3n9RUV9bltVRzmtTKPppPI0fwHGLV4SrqZ5HRvepqPFYA6m1EHVrR288s+yflSy+RhxzPJmpsr0g/D3Hg21PLkNfnSrikDYm6XEtCx85kc9KZ8PaZbrLbfJpqtw5SDyhjuCOlCMfwHEi699Fz7CFYN5NsaopBVuTC1NgsrwB3gDPLiBGUiIEdZ9/pV3tFimLp4mMmNTsNZ5dDPuqS1gDnIyEQQYgyPd0jnVvEWTmUhZIaYMDb19apdsFTJKa1KOD+kA9o2QL3dqdISCdiDG/MEa03cFsCzhQg3IAn03+NKvHFy3bRuJlZmBIBBBy6A05YRM1s66aEa0q9vYBK9BWoLGbfVmAUxo3OqPEQqtAGaTAA3M8qnv8XZECAkg7KBJJ6Chh4g2HBIAu4u54UVfELI/xUFFLM2e0fq9SKlI6k9JJb4vbtolj6sS6SGDucs+gqrxXjN0WGAW3atsCoCCC0gzrvTH2d7Pi2jX8YwWBmd25dZnc+QpS47jfruJFvD28is0WVbTqSzdBAJrRWtd2Z8+WJHMTsKpC5dqM9lMP/4q2TAE7nqPOrV/s+luUW93sNpFsidJJXrryqvgeB3mIGVhBkyCIo3Ixgzw4bMbexNzu73EX5rZaD/WYxUmKc/UVUC3MAfs3ziYBnMco3mapYXEd0uMSRne2iFh7MyTEjnlo5eCsmEtDXNcG2JziF1Pg32HOkuMLDHLcTofDky2kUAQFA+VeoHe7RhXNu2veFYzZZIE7DTnFZrKBY87THFlBxBnA+IXLGH4lcQarcOU9CWI+NLHaXs8bFqxjAcwbw3jJJlvvfHlRriZFvhOKI3uYwr/AHgT+BoTwfHm5b+pYtoQwVad+gHpWyfPmR5gjiK5kUrqsbjX3/61rwbiL21uID7aAEFAQxDAKDI69Ku8d4DgbK+C+zHbKCBr5wPnNAMOtkOoUuy5hmEkmOo6a670LLkQq+HEaOMtibednSyBOjBBkOgOktAMnaKGvj2vOJYtCgQdgx5ADQD0oxi8ZcvYRc2HuAHwrdldTEZjIJUaT76W+CoQ6kkZs8zy0/EaVKM7ST1mjVndCaYJrB7u4sE6g8m9D+VPn0a4Se9Y/wBVfeNdOtBExtu9FvEBQTsPunzVvunypu7F8Ia13pt3WNsiE6AnUkdY019aTT7rPdHXXkUenic/4gkXGWIykgz5UscVvZnW2NZYfjr8qcOMLcJbvLb5gWzNEyRzkddKUOH4acSSZlFmCI1OlEq7WZj2lDWC1a6wfvGi7gbYtKYh5gEdBWbGNvpqjyAdrniHpr4h7jVnG21ARSxjKCfKanweHQg90czATlYe11qRSSOf7y1qqyvIkOE4zmuu162qzljSRoIO4ka8jTdgcHh7qyFt9dNPwg0nYe7pcVUAnp/OlG72quWrjJb9kHbmCPP8qZUjWvxM7VVpUv7Rx43ZC3TkS8rgQRIKMOUSQYPXUUK4lmbDRlK3V3CqJYidZG+kH9aH8M4/dvasSAJ1idffW2Mx5uJcGUSp0JAnbyqtkYYyBIqiCSB4l3DYNbti1ZxOe0EMq2XVgdd3A0+NMmE4NaAEJi3XYaZQfOcoFLXB+JMqKyhh4dGkwvLwgDf3im1+1KqoTOWKqAZMk+sc6DUZELT7jwIkdqbRsX8tskGNJMsojX03r3ZjHYTDHvHZ7t/9xep6n86t8R4b9Zu53XUiAATtA3q1geDopykKgHtHQmPLzpq6lVXEYugsdtzHA/vB/aDieKxzAue6sqfDaG09SevrpQbgTmxjrDXCAA5mddMrcpnenG5gFuqy2w7GNBlmem3501cG7NJct5cZbtXcoAVXyuyerRofKmU37skybVada2AUzlXE+KuxDQMo1DNkBAIIHsIpWRyLN1mm3s32WxHEcty4xw+FAABUEPeiAWE6oDG/OrvajsHhLVtGtZgQ4GUuSupAEqdlkifKaE8b7fs1pRcuLbtlRlsWNDGUQrtyEchTchpMcrxI+0nDcJaxC27KqMOiAak5brhjn8RIDOARzG9DOz2CvX8UbeEVQAPbWCtufa8U61vhsXbxlgm9dCx4bdhfZQaakbTApmu8at8MsgcPvJcDkK1u6jyrRrcByiR1G3ShLB+J3ay8mNtvEYPhKLYJm4wzOdMzH94z11j0r1cnPDHxLG9icQwuvBJjNO8AdAOQ86xXd6DjM96THnEcuOYZrnCgqDMWxlx465Wu7dTSn9fw7oFdXzrtGh3Igz6U53OKLh8JhLjbDEX2j/mf9aCHE4HEW7tx2tm6H0jQmffyPWub8HE4FBEUHNlmaEg+f+dvOiXZ1T3DPzdvgNh8aN4nshhRbFy21zMcoYT4fEQDz6GqxwvdW2QT4ZjzgkD8Km1FwZML1mj9Npxbk+JjinFL5w9q0xU21cSQTLrsoI2ABO9BeEJEabSPnRHGnNbnXwlZnrK1W4SwNoSCWJY6CdJPIUssdnP2li1Itox06w2mEtXLYY5k0hoEy3IiaeuyuPuDhrsoUFAQkjTQA6j1JpEV/BaVZlbc66SW/OK6Vw1bDYDKrZbWUqWOmvOfea7RzzItT+XnnJiJf7RXMzNdtAsTJNtoG0eydtutLWCxHfYrE3IKwVUKd4A30qzxK6QWHnEiqfZ94xFzbdT66RQNjaxxzK6qfTtXEP4hGZhoRoBWuMCI0JIZTBPXzr2MzA6M2vn+Fa27G7vp+dRjM1B0zIeIXCBnmCUn5Vzri2FZU73kzb+810Piltu7d+WU+6BSbxrEZsBZlQDm0PXrWhozjpMb6lg4APSWuE37fcW0bNKsWeIiDt8KthYa6kH/AF2+VB+z2NiApysSPugjTyO9GRdzXGcnxOMx5eQ0OvKnXLjOJHpG94kvAceUtKM0d3dG+0MGU6cxtQjg+LK4nKTuSPWoLt8W1uqebfoR8x86H2LmS+reYYSOoppQFTBrcpaPgzqQxTaAb1J9TBEM4Sdyf5VHhr+VGjcwATy61ZxOEySTrAHPqJ/CsjODPpDgjHmQ3cVdRcneSq6QumnnAE0Hv9r2sMbdpWzHVsraTyFXOL4oW7Qc+YHnQi3iVZVU4TNOzM0Fo1LAgbedU0bmGWGZma1akOFODK9zjGOxouC2w3EorBSfIAnXrS/9XvYe7muYZs//ABEbKJ1zdDROylnPcdrYyw7KpOYAJlXf+tPzorjLr2mwli3duWz3SG7429ppOqzoFBFaC4AmOSSczXhl17ttiVk6QRc7tV3+6onl1oa9m7Bu3yRZQjL4mJuE7Kob4zypjtlsxR7jXGCmSwjZiJ05EbUr8XJdkRmLHLBzGSoDMCF6fypFJUu0ptrPpK2evBj32eY27QIcS2pzW2In+FhusR6V6jmBT7FARMFhp5QPyr1SteM/lhith3gDtlbjAYHKTrdunXqXb5UHbhguCSgkRqBAPIzOlHe2y/8Al2AYT+1uH4ljFCOKuM8DeJg6AbbVoHoJniBltKWyBSIzTDGDlBOm3MUY4NiTctEHeSB7wPP/ADNBsLczYht4CN/0nlVnsuwVLk/d8QHqDv7xS9SuU4l3099t2PIk+I/9I5OnP5iPwr3D8yWkKHI3hE+RIH517EoDbsWiYD3EBMcpk0Q7WcIaxYZgQ1okLmU6dR8qlUZAHzNJyq7sntxLeMLMblkNsyrAAOYkTvEz6HnT9xThzWuGm2BqoDMAPefyrnfZ7Bv3dlwGJIDCNyeRn3V0XtzjrlmzaVCfGSrGJnw8560VQxmSWA5QDqeZyriOiz1YVT4apF9/6oPzNFsRgblwqFtsfFrpVThuDP117byvhWeusx6UgcI007SPVX7/AOIXOIbKGI5QPz99bDD6ZnaDEqp3P6VjGLlTJOqO2vkYg1lEz2zcPKBvqd5P4UjjEpDe3I8ytir5Ft0gsXBULGstoIA31rnOOIUJh30KN4v4I3mm7tNxZkNm2FMzJZZzEbQCNjr86HdpyjIjHukZDH1dUYMgJ1DM3tREyNK0tIu1c+Zga9t9hHiAMJeRSSAWYSBoYPRtNgOdMPDcYjC2WM3HBO2oMkwdYjXSpezVtWRu7saKfGO8RGueRY+LJHJaB2wve6QpBPOeewI30ql+ciR1EoytJeKIudg+2h9Nf8/CouI27YFtkuK5CEGDscx0j0NM+DhrxBAgqOXQn9aMPwqyrhhaViBMkDT9al/FBMAiaTaAuS4Peb4dPsl3zAAj0irV1FaCXERPnWl3OpWSDmEgRsDQrjl/u1ImCTA9DvUABdseZqswRN+ekH4k/WcUq/7C34jI0I+97zsKu47H99316AoGWygGwXcgcthGm/WorYIw6uM1hLmgZVLW36SBqreje6q2OuRhcioCFJY3FuBlMKRqNGU+RFbFabVCifL3WGxixgvHD7NUG7G0pjpq7x11YTFZvcUW9xEuQApMw5A9kAKDJH7u1WsNZt3FZmuFVtIbgRVjPECA251igmD4e5ZCi5mYxM6SfM8h1ohgnmDnAEcLDsSlzOtxRKeHISs6wctwmBAAJoPiLWfG27Uas0g9ZiR8RPvqsvDrmHxGW4IAI8Q2OuhBG/vonxJgmPwlwCYaD8f0qdlCvx4l6Nv0+D2M6HhT4WiNLjj4EVit+Fr+0kf7V/xrFZ2BGnMG9rLQ/ojCMdcuIMnpJu/nSpjVNwhy2nTyp47R2/8AyJW1IF3NpvHeuPzpDHELKrL99Aje2dddYPIRWyOkyJUwQAvXDOyf5n41X4RispuBif2YG3mTXrnFbea8LYIzgBZUknXWIG9a4PB3My5wyE6agjn5/wAMzQW7dvMfpg3qDaO8LY28C9tUloUkFdgdAJ+JqlxG+4QWnY6GSJ08jHxonh8MBeuMojRR79SfxFCu0Ql/QcqmrxuAmnqkK0lz/wBR07HdoUs3LKX7p7tRAG4DHRZHrp7xXRO2OKRLEs/dkmbZj7wBI+U0ifRZwbDXbnfOyG4JK29J0+8w567elOXbzDW8Rh7tjOneoneAZoYb6xvBGlPC9RMxrckNOQX+1bMEfMSWcqRJmNZPptUvB2e5dv3QZ8QAbyA6+tKt64ueFAGUGCOY0Ip67MsqW8rTlZYJAmJ50i9FrTjvNTR2te+SOFk2FY5jPPQzVn+jmiV1XnBBj3VWR1VsxlgNhG55TVe6smRud486zwB3m0VJIImOKIcqQBoZE6zOhU+RFJ3a/ilxiLepRYjOAWXombcqNBJ10p8w1gqj59FjSTueUVpwrs1hsUt65fS4SrKBlfLyqzS27faekx/qVI/OOvSLXDe0FtMGUKW7knK1thr0V1O8ZdDH7opXw9kLmJEQdqf+B9h8Nfxl2yneKECkQ86HNm8USNhV7tl9HlnCtYFu7dAuFsweGjKAegmr1K9ZjYbOIBw4i7aOsMhn4AimjKVCv90iDSsrk9wdSVuZD5wSs/IUzK5dAgG3Osq8YM+moYMmPt+0zeuK5XKpzA7zuKAdoMOLmItqSCrBhDTAgbmN9aNm6bcCCPMihXG3U4m0RInNA+FcobDzmpqBTb/OZhcYwKi6wNq2SyJB9o+1pty06TStjsXnzNc8K3SWgCJ18I8tBTmWygn3k0Ctm3Ytpf7vMQ3iH7waQy+UgyPOtGq8N1mTqPp5rPBg3ibjuFItsjLEaKBBMctTMzVrA4BzaOUOQpy94M5QddVHXrVLjmLtXPsrGYjNnDGVImYVl2lZnONCBRdOMWrKF8zANEqjQyuPa0JyssjnrrpTiWxxM4YJgu7xS53eQuzBHIZTOWQYkA660bxVlbxwpLqhz7sY0jXelnC32vXHEZmuvm3mNedNuD4Ge8tAI1wtKqCJ1PQGIETSrAMgmU0lhWy9jHXguOW8bhJUrIIyEECQZE8zp869RPsh2cvILgdVT2YAadp3javUg1L4jhaRxugDt7jcnBMNaBAN1h8sxP8AeNc/xvET3S2IEkDOxMwOgopfxtzFFbNyO7wwKqI5zGpoLiEVb6jaATHkKtAmbLvHuJrda1atoB4l8QA5ATtyMbUVJBuCdlE+/wD0mgXCkD31MeyCxHmdBV69cOR9TNx8o8utSXnLhRNr6eNlJc/zEjwvH7KSHZszMTt5wNvIChvEsaHdsuq9a3bgyFdT4iYGuoqhj7hto1rTffnTK61ByJDfqLHQK86Z9BjZrl9zGihQOep1od9LvEQMaxQ+Lu1WQefizKT01Fc84Nxe5h5NtmQkjxKTtI09Ki4pjWuEvLE9SfnT9hzmSZm1i4oMs0LoD6GJ+VOGD7U4dJh12jUGkC1blTJ0/WsPhYGhB9PzpdtKv1lel1TUg7R1nQsR2nsNHjX3T+lantBh/wDer7p/SueJh3OmU+sVuuFM+w3lrSfwieZZ/q1o7ToX/wAQ2TE3gfInT8Kbvo9xSXUxqI4bwowPxB39K4vhsBcXXVNDrXRPocuMuLdWJ+1tNoeq67ehr34dUBIi7ta9ygERu7DpHFsUNADaUx+HzqH6Qxif6Qs53UWAGZBptChpkTJq92IT/wA0xBO/coPPdjSz9IGBKcQuscQzL3RuFST4cxjLM7eEmm19OZE/DGKWExAa077ZLzN6eKfzpmTiyA+2sRyZf1pP4XbjD3RcITOhZQdz8vTehX9GM5AUSSJn+VKegWE5mhVq2qUADPE6tbx1iMzsp0IXMwM9NAfxpZvXA+KtwQYQnQgga+VJ93hNy2wzsTygEz5D1o72dwzC8SwjwD135+dLOmWpSwMdTq2tcKV7/tGW7qrekUGWyLmFRDs2UGOhYUR4ldyWnPlQ3hSn6oD01B6QZFKQcA/Mt1bAuR/TGjtb2SwWCsh/q5JzBZN1pOkGY060S7CdlsLewRvtaRnJcq7qCy5SY1PpVn6YRm4ejgblD8R+tF+wtsDgwjfu7vyZ6tUe3kz5smcr4tdVWVwqvLgaAKd9RoBMinfGYu2UBwdsWygF2cvjJXWJOijQjfnXOePLluWEURLSfcafOy3aILbWxdWRcZhI1LgwMgjUa6z512wAAGCuSM9o5dkcJdtLdzA5WYMmZ2YkETrPnXqo4DiDWL162t0ugCET4ipggrJ5CAffXqD04zePE5pdtKmMxcnmH9x1/EH5UKx4nEMTAHd/DNA2ozxxIx9zX2rQnyOsH4Gl3GtrfaZgqoI6gEgfEiqF8xVowxAhPgiQLz6GTAPktTWWhhM+FJ9Sxn8K2thbWG1IELqfMisIw8eoPsRB5Zd9KgILMWm6dtdap8SK0wLS40MkH0Bqp2z4J9XSw7kZrokKJ0GmpJ560WzKfDIJII8pIMUM+kXin1m5a8JXura24MamBJEE8wKooJLTO1XQRUykpIGk/IEb1EoM7b8qNYa2v1e4dgAg1/ibX8BQa8Ifc6T+NVg5kREZeBcP+yJIBBMR6fzr1rhygEsBMmAPWiXCGZLFsADbX3nU7VOmHKsSIbzP5VEz8maArwo4glbGusgcuVYw+FkswAnaTRPEWHubgCNfKKlw/JQoHqZ+XKubj2hBVaUjZOzARvRrsei2sZho0JuQdIkOhBHzodfwjqwcnMPLkOo5UWsYlUKXZnK6HzPiEn4Gu7oD19Y79lbOXi+JE7Wkjru4rmvanhq28TixbLuGvLaEnqFLR1iWrouDYDi+LVtA2EVs3QeIEzXMcCvdjDuGY53e6JG+hyk9TEUzGBJcbmhjg99O+RYOV7V1DIBgwMunumgWCuC2oB0bL8vKimGeHtOqm5kYF4GsEEaDnVNQO8gidNAdMupMfCKUDkHMtCgMJA9zM/hGi7TufP1qxhCfrD6Qe7X86vNaIc3lXYQBO/UyKpYB5vXD/Cg/6qXYeDiU6VcWrmadoLnhyDzJPpVvBWIwyqRoUHzFUOImTePRVT+0RRbG3QllpkgDT8qFuFQCODh7LXPQDEcO157zg9kxJISfdGvrvRfsddB4OuUz9ncB9ZeR8aWuN4w2+C4ZwPvBRr1BGvwrbsFiy3A7p5o9z/qJ/A1b8z5/OZz7ilgtixP3Lc/GrYtAFCGKsCsEHUSYkfGq2GtF791t4hdvfRW7hdAck5XEH4fOaBn9+JUlX+1mMnYe6zWndpcs5OaNTqRrG21erXsVaZrPhJWFUNHXxT869UzO+TKEqTaIvcVI+vXm5KoGvWNvmKXbayLanLnuXi2pnYmNPSvcWx103bjqfC9xiIaDoY1020B99R2LdsOisrZkU5j1mfEp67GauAO3EzmYepk9My53YbRiVAMPzjzA56/KvYa2qXCpeCPYuaQRyJjSOVSS6+NhmWCGuqBrpoWXkeVU8QiqodSSA2ynTIR+ppJU9JbvXOV5hzBEXBDCCNCB1560r8VP2rCdFOk9NKK8MkXJU+FhsDOo/wBKWsZiJZm3nf4mioXDGBq3UovmGrxVcHeiJN1QOY2X+dBMhuNC6EyQfQa1NY4iCgtER4w3kREVvdFsRB1I3A2Ow91OXjMkY8CNnCCDatMSdVFXi/tRm115UI7NcQQ2xadlD2/CJ0nnv5UbSAs6QedZliEMZt0WB1GJBcxDaeE6cjWcKpjOWCmfZ5RXnQEc/Wagu3EEKTy6V4N2hmsYyxl0XJ3Ov+dK9fdTZZfCGgAAanfSI1k1LgOF3buXKmQNs1w5ZPMAHnHWtsViUww7qx9u14x3ZHizjaSPZIOsjTajRWzkyTUXVgbUOTLXaPilq7iHa1cBFzhzoYIkMpErrrI6GgS4UWL1hA5b7JoLRvC8htpRPG8FsWLDm/F29eWXaNejZeaOmkjZqAvxUXXslxDwyNA0PhWHUnkQJjlNVsfbxIKsbxnzC+LsiMykg7esE1Ss3QoIyTO9TX72xIM/Korl8KCzEAVIC2Jr7VByZm3JEZsoOmUdPWtsKEGIuiVGVUETuRM/iKF3OLBtLIkzBc+yvOfOhrXGUxHe3W3B1MmfF5D2Y9KNUJBzBa0IwKQleaWSJPeXZI8gdPwonxUS9u1mGpzEAzt1jal3DYFhkW6dANhsDyJPvip+HFkuFktZ2yQRm0DT1P4c6YUBII7Sf1SiMrf8jG7jd+ez9gcxiCv9kv8ApU30eX54TxC2NckkD3GqOLun+jUtEC4lu6WYqCrWmOaO8R9Y19oaaiqfZi/dt4fEi2It3XKtd+6AGOkRpNOP5RIOCTB+BeBcgvL3PZQRIGkljsPSr/1Uoue5cNsbxnJnoTm0+VM/Duyb38KrW8iumhgyGJnxAx4T13ml3i3Db1ls2LVhb0AIAKE7ATvJNTtYS3GJXSEx7s/4jP8ARqSy3wocrmUyYEzmJ91eoj9Hdq6wvMR3akplUCeTbnrWK8MntCZdpxmcjx1hrbkG26HNHiEdQNSI2393SrrcStvaFrEJmQKTbur+0QDcdGUHaun8S7LtcnvL5YHkySPm1BsT9GtliDng6QQu0bbtThqNx5EQ2kwMhszl74gwVDmD97aRrEwY5VTwmJbUagHlyP8APY11lfoqt7/WGmf3Ov8AzUTTsiiQPsmgRJsqTy11PlXWuHieq07noZzTALbIRwxU6ErMDSeVLmIsQSATPMeddvPZW3vlw58jh1P51WxPZCy4AKWR5payn5PrS1vCHpHvpGYYyJw66uUiCZrDZlImu5nslhxCmzYaBu1tif8A9laN2Vw4P7DDf/hb/wDpRjUqe0V+BfyJxK1iSCdJnQ1cwvE7q/sy0jz8J9xrrx7L4aZ+r4fX/hvHw72st2csRpZw6+lkz/ec0L3qe0JNFaDwZzrh3GydL+RRG8/lREYiw7ZlxBTTL4WAnT0mndeA2l/2OGPrh1/WtzgrSf8AtsIf/sfo1JDV5ziUNTfjBIMR4t3lZjjGQqQPtLmZmO2igaadaIYPH4bDibQe7d5uxgRGUwTtBAIimYYewTJwmFJ/+mR/31rf4JhH1OEsD+qHX8HozcnzJ/wlmeMRL4riziGL4jEFWmQEAgctzuSN6qcMS1bfObueJCroAAd5HM05XOC4NdBg7MeZufm9YTAYT/5Kx/f/AMde9VMYhDTWDkYivxXjkD7MSx8hoPQml27buOc7Z3jkWUR7utdV/o3Cx/6PD7fut/jqniOF4Q/+0sj0zj/uriW1L0hNTe3XE562IuaqiAaROYTEcwNDuaksXjPhE82Yk5ieR9BtFPa8Lwog/Vk/t3P8VathsMZnD6HkLt0f91EL0PE4abvMTreLLBlYqluDJgkx0Ua6+tXl4zh0UrZU5YAOml1eYdT7LjcNTF/R+D0/8IpP8V26R8M+tVeLLYs2nKYWwCB4SA2msTqx1o1sTsIqyiwjcxkOD+1XNdD9wkrmUhrzK0GHE/bKsbCSCKs3MYbV3Na7sXGjwoIt3rbTDupbwlQZPmKrYK0SoLM2VAMqISoBgy3M5jOpBE1b7uzoow9sLvEvr6kNJrz3Bes5XpbHGZbwXHWsDIt2ywInNnMH/lA/OtuI8V+s2yl7FWymYHLb01Bke1vUQwuGCz9UtH/muf46ltWrEaYSx7w5/F6kIrJ3DOZUlNoGMCNfYvBrF0d8XPhJh8sTm5CvVt2Ou24uZbFpPZHgBAO/KfOvUwY8mKYW57T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XGSAbGRgYGBwfHhshIR0cIRweHx0cHSggHB8lHBoeIjEhJSkrLi4uGh8zODMsNygtLiwBCgoKDg0OGxAQGy8mICQwLywsLCwsLCwsLCwsLCwsLCwsLCwsLCwsLCwsLCwsLCwsLCwsLCwsLCwsLCwsLCwsN//AABEIAO0A1QMBIgACEQEDEQH/xAAbAAACAgMBAAAAAAAAAAAAAAAFBgMEAQIHAP/EAEsQAAIBAgQDBQQHBAcGBAcAAAECEQADBBIhMQVBUQYTImFxMoGRoQcUI0KxwdEzUmLhFXKSotLw8UNTY4KywiQlNEQWVHODk7PT/8QAGgEAAwEBAQEAAAAAAAAAAAAAAgMEBQEABv/EADARAAICAQMDAwIFAwUAAAAAAAECAAMRBBIhMUFREyJhBXEUMoGx8GKhwRUjQpHR/9oADAMBAAIRAxEAPwCfjjfb3f67f9RqG86uBkTLAg6kzWnaTGqmKugyTnbYExr6VJw3GpcSAwX+L8jWRcGB4E+tqdSi89pGzMwCZRp5a+81vYGQyTrtodazZualZBPI71JYVIObelZMZ6gOQJUvHxqoBALKOp31q3x8IuIKqMqqFDRv50O7TXilslZDgaEbzIiq/Cbt28GN4mQYkjWmhSa95kj2A6kL8SziLqQwVSfF4STy9Kq3cQEAJPw5eZ6VcXDAmAarZMtwA7ODbPnI0/vUNfuODKL7Cle5Zr343nTrUIdwqXGjI+aMoMrl5nyNQt3YDLIVcxygkEgch8tvOiK4m82FnL4/Z9kiU2kDbamBMfztIr9U3tK8f+yLF4sNkCKMxAUAHc9TWtm6dQ0gq2U6yJG+tVsJdyMXVJCr4iwgrlGhE86IcHshEVn10k+bHXX41x1CiM0+oexyOwkttBmMjf2ZkD1qLiIFu2rzmJMEAzz0q/iL63j4gQ3XlHIR0pfxKM1+3aAO+sDX+H869SoZ8GHqrjXXuHBljh+LFwwZBmDFTwQ0NPoaEcOhLlwHQ5tJPnR8WgRmY/OvXrsbAh6G71agzYzNbdvO5CsQIkT5ctKjRzv+dWRaggqYPL1rzIW9vQDyilFpWCJi1dLAkloHSZ/GtGciYJPQ/wCTVjDsoOjMvnW93A6wrBq7nIglkDSBUMftAJ5En8a1S40wWIjz/nUmKwptkHMCNDptNVCdzImZrxaeAU8jEt2bpafGR5kmtfrrTAdv7RqtfxkgLOnuFYtmYNd5nlCc9JfS8+bK1wr5kmqeNxd4d4y3SBbKiCTLTuZnzqV7piDGms86zc4KXwdzE95BDBu6jQqGidd5im1gmQa1ggX5l9Ma/Jm95r1R2QI3isUotzK1VcdJZ43wmz9Zum/je4zMSoVdd/3jPw0pcxvCy2IVLN43LdxRkYwJ1g6jQ+tGe2OPa5iLtlQAiuQxKgtz2PKgS4N1yr3kldFza6EzsAPiKtBx1MwFVnGR0lm/wQ4d8jC6bogeFp+GUx7q3t8VRQFvAC4DHiME+ZFYtI7OfsmZhBOoMjYGTuNKnxPDG7wBrYLuM4UlSYGhIMRvGlLYKeDKa3ZCPcIN45j1NrOpBOZRvzkfpHvq5wC812yWOpZix952qhxbgLXCgW2bZdwpPg8WhOoBgajerfA8TksoqkeGQfXMQfXWhsUej7Z2omzU5J7Q1ZVQZXQAazQnHW2JVlEkOpA6+IUZVs1osY8MTPrAoTxjiQGGeYzyMkDWZ016SKlrzulVrbayJjiN64Ln7GyjEjXeJJAO3lVPF3kF0C7dzw8QTpGXko03qviBdvsHvvM7Iuij3eU1b4Tgg7NClUTVyg8TTsoMH41XtUDmZpR8bmg8XrTFlUatcUeyQMssTy6AfGmK8o8MbQDUHG/qmW39XS6rpdTPnzSZMcyQavNnA/ZaRJ6gTzPKlagjIln0/gNPWsLmOghRrI+dWOyjoMRfuGzculTbK92hYrGbePKqwAVZRj4tgeXlVjsh2iGGu4gBUctk3uhTIWTAIM6EHSi0vLGD9ROKs/MD8cuIzt9myNdvsQrplYIttRMHqxn3VcuYcgLPoKqcY4n9bx73SICplUSDlgGdRpMk7dBVfiXFCikAFgpEsNlkwJNN1QLkKsDQsKqzY3eFUU3AwgArrpz9Khx9wwpMxHP5+tRYDhF66puXMSLVkaM6EhJ/dQiHuN/V0mouPdmUtWs03VLDwd5cPeXBvPdggW0/ick8ori6M+ZxvqaK+VHELYJSiLeKK6ztO3SfWorTtDQAPvR0k8vSqHZy/eCNq3h8LiNDoCCR6EVdvNlB1BLVNYNvtmjWfUG7zKvE8JeKBhcVUB0zRvEneqXDuHXbl5U70eJSc0abbiPOmTA4lUtIrW1lnYhi9sERA0DEUDS5lxLXLUqSzCEQMNAJkSBqdao+Mc4ma9re7B6S2/ZF7gaVXQbtc3PQRt60s8Rtmwue2zLt4SZHnT7nu3gGnFIr2c2a33aoCQTJBGbfSk7F4Z7iKpUKhA/Dqd6Yv9ZEWjsxO2WLWOUhZOrDQAEk+4a86NtxqyvDHsuxW6PCFYEEw/KRppSer38OpKuoDDJI0fLP3WB6c4NX8LxQCzca3iLi3AfCmbOx6eF8wn0iaIIF5E9dc9jAHtCtriFkzLx6g/KRXquWezV7GAPfvtmGkMuWOsQuor1L9JD3hD6hcOMSvxjDn63iWOs3W/HSinCcKuJVlZ1AUZcxaDp0PShnatQMVeCvcDB2JgaDWddNquixZ+oWbr3O5ZhmIB1MEzp5nWvMvvM41uKlUSO3Z7t7q4YM8KudgM5MEiFJjTnVbjWJvLetHRQkgtE7J4gQNtdak4F2it2L128Lb5W0BAkkQdcpOmtUMXjzeF+8ZACk6wCxcqJiBrlEEDrXtq9SIhS2cZxAXG8ZeZFd3Jct4ddABO0baUR4fhrrYdLncXTbGhdQCNNzEz8qzYwaXr9q085QGaB/CpPPlMUx2cRfs4K2bZYI65SqgNrPLwztR8BAJxm2Wn4EGYe9nsgKTpIiCM2u5/n0oNxXW9ZQ8gWIqyL7EsAYAOsDUzy8qHXLdxr5uKpKxl0MkR19aUiAMZfZYfRXI4Jlzid8W0ZvLSnf6P8AhajCxchsxzHU6zrr8aWOD8EfEZs4hWUqubaT973Vd7J8X+rlsLeJVlMAj5NryNdrClcDrJ9VaWf4l3j3C7CJiGtZAwYMQxAO4YADpANU7V+8y+2AoESenOq/aRWTEot05pVmWQIIkcx5day92AgIBGk/E/lU9w7GWaFdyF/5xJb9r7NYII11q/2HskXbTExKXLmnPM0KT/yj51UxV5WNxgoCBSwA5EDSjnZnDEXUEbYK1t5hjTtIOsm+pPkKs53YxXguOAxd7jEkCSRJM6bwKNcH4Vdwlvvipe058ZJDKqnk/kZILaxNBeBd2WTvjcW2paWTcGDlPxphxXFrmIi2PDYJ0syCXEAnvCuqplJJNUFTvx27yRm9gz+kr8C4wtliEshQ0nCPfaVsp94BAYzgnoJ01ra7jCWN24WuSSQW9q8R94gezaXktUuLWVNomUJQgtd3UEHwop+8p2mqeI4j3oUD239pgImPuKNgq843prFuMdImtQeB1l3swS5k7PczEjntJokbkTmWZ2mdKj4chRZA0A0PU1aZXyy8lSCR68qyrWBszPo6lCIFhW19U7m25tqWtKXZislW5r60m4rFv3zNZBtqxJGbfXf460ZweQLcVmIZvMwRpOm06UXvYTBGw6oCcRqF9omfPlVKtk5mUw2MQ3cxMPaDHWUB71WVFiDbAAA89/fR+1jVu2rC4dUNy4mZncD7JPvO0zrIMadKC4v2CD0IYEcxyIrHZh+7toty1c7tjnulRJdR7CQNQsjWnIquM9MRN6mo8d40YDhFjTKgKXJ9r270bu5+6nQCBBpa45w0KfrForbXPkhVyrlGkxvEyBNNa3i1vOCC98ZmYHS1bEiPLl7zQvjrA2iAMqi1nyk7J7KT5nMW99UKQRIzwczGB4piEGXv1XnlKqQJ106ak1imHhuIzICVRTtML4oG9erLa9ATxL1Tie7VcQtpfuK6Q0wMzKMw5kA6kVzPh91rzQSSqaATIA3/ADrsHa65ZyjvLas4uFQ5WSOh0E6zHurmPDrGS7cBEQxHr5x6VR7RkqJ6gF3UNC3B8PZa9mvMVsosEq0eI7Dz9KzxwobS2VdbhN0sHAymANARznTWjv0f4YXcPiDcHg7w6gwdB1HlS9jrC23VUuNe8bkBicyyB4SW1I85rv5RzOl91pOOIL7QcNfPZNslmYtAURCgD5bzTVZ4t3WDteS6QNJ06UD4xxVLTYQrLnuriyDBBbKJMfCpMZfC2rahw4Reg/dG8b6zr5Vy1SyL94NWWtbEEJigz3Lmysxgbe/WorXELa3AytDbSD+NDr6zatqJ18+vnRjCYREWAB56an160L7R7zNKlXcemBwMZjjw3tSoGS+o6C4gg+8fpSXxzCl71wm4Mwg2mHNdd+vQ1M9kzKmPI6ioLzEKQVClvDn3yz0HnQ1Nz7YvUaULliP0mvCcVcxV20Gkm1Zy6+Z5/CmR7Ay5SyyKHcBChCUUKxUSecjf0q0cnd5s5Nwn2I2HWaVe++wmUaWo11BM/Mgx1pkRj5H8Kdey10tibH8WBtaegNKeIkWIYTmmCT+FTcB7XpaFi4tu7cKYZbOqFUZwdu8YZQPOqNKPaZB9S5ZYG7P4MNeuW2gjM/Lo7D8BW2Da5bNwK6KEJHjcKIPIgCWnp0oat3Fy121ZOSXzXEVmCyxaJA13iaDvirglvsz4jOZTPnMRt51UKz6hbsZA1qmoL3EasRetlkTP3ilQFlYFvMA2VLQ8Rgnc6VnhiYdMTEnKzeEvGbzBHIZqV8DxHFYhXt2ytq2Qoc2ky5sux08UnXUHWpeJcHW0gKtmY65wdZ5z5zROoYbT3nqHKNvEfMXKF+8kIvtEbeQEUAt371wkBgoB0G5NEeFIcStq2Wb7VlBg7dT8AaOcc4ThLQuizluEIWJzhnBAOxmRBqADYC3fOJqXWneFzxjMU8PiSLgt3IhjlDDqetNfB+ypDnEXcbdtW5OW2GgyeUkwfSlXF2A1rz3kddKg4XjRfvWLOJzXAxCQWbTcSNQoIAnxAzVFaljxJNVlcBj9oY7UgNeaGhXIUMT0GrGOZpn7OdmcMwbFJcuKumgPg0GuhB5jWuZYGc+ItqxKAygnXeCViNon3inqzxLNbOGwzMS8ZiWygA6MZfQE8h1oWQqwAii4dQxg7HuQ73La/YYhwvdjTvQpE5GmFJP3THWocViu/wC8tlWV3ugOsRktprB8tAKibEsoLB1VtECMsZLfK46rKM5EeIQRA61e4NduXb1w2EWEtJJvyTADTm2LEkdapIKpgSYYJjZgeCW7qBrqkCPANdt506k/hWau8Gw727Ftbl1XIHtITB58z8q9WcaOZWHBGSYO45dRr7GM4S4M8EDKsyZYkAeVItlmu377e1nc6joT1H61a4/xMsLln93GXHg/fExHqJrPBOL2bTODmUNsSmb5jUCq2o2oQvMVVqMOCfEnwl76jcyFyMPf1aNSo5kfh6VLxe2FuMtkqVBzLB5EaCddardqA15Fv2GtstsMtzI8kgwRKsJGx2qlgLawHt7EAx50D5Wsbusq0KCy7jpIO5W47sVAZLTHVssGQNvvelYxAi3PPLt7q9xzhpuupDAEiQBvOvTbbnW2NwpUlWJIEED1XrzjWhLDasdVgWPx17/aCrYnuh6fhRZRVDD2l7yypbIMw8UxGh1naj2G4VccsUv22gkTG/8AZpV2OOZVp7hUzA/H7StFVuIpKGNxr8DNFV4NiJibR/tfpWH4FioMrb9zGSPLSkoAGGDH26uplIOYM7PXjlJBiGJn1g/nRzFXc+V3joABuB6UtcC1tcwQxUjzECjb2jmj8eVesGLCBCo5rVpJcfOIHLSPLnS/iL7i2LGUgCZYsMmX+rEg6Uy3MOO8ypBIMAjY0s9rsTA7tfauEiBzjenaZjv2ybW1o6Z6YnROD4m9hkXumQrlDMiyUBKloyyWU5RJKmPKhP0h2sHicKbq2haxWdAYIHtGCdNHHnvSJwvjl+yYJYCCCpEEAgKSp5GB86c7fEsHi1ZXgXXcsZj7zEgZPvZVAGnM1pZweZ87iBeA4+3ZtPbUpncqJ5qAT02qj2gClBlXK4BD6zJnQj3VX46pw+Iu2yQX7wIpAjMABqPIDf0rXiN8LdjQhQubmJbaaIrzmeyYxdhF7w2IMak/AGmfsr2euP4rty1rMpbtqog+ZEyRSF2UusM1pTDWzKkGCAdI+Bp47O8buJcK37iLbt25XYZoOsnmRFREEMUz3zNK0b0FnbGP1i/xPCm091FEhW8AOhYHUADnqYobY4BbDF8RcKLbPjdD4mY/7O30AnVvdR3j/HEu3VxOoS2pC5hBHR/Ux4ZpDxnELtw5mmDMKeU/rVdabRIrry+PiH7+KwShGwqXbNy3cUi412ZBIBkehJ0orxTtCt2/mt2jiFRSEa4TzIObKo1GYaA1zu0M7qsGWYCANTrrHupsUdySWtWryFsq5gwYaBozWzrv00rpC556xQJxiWw1tRJhyCW8fgt6jxESc7OG2BqC32lNrF27gLvPhumIBSBByjYjf3VSxN5/bNi1hrZJUlV8TH+s8keoqfgrAW8i5QbknPvM6EMx+VcfBHxOrweI94fgxuItzBYllssJC6kKeYHv616qH0a4prK4iw5ju7gjXqP5T769Uh3jpDKKTkxc4rgHvYrEKmqLdYkjTUsdPlXuG8MFu6FvABWMZm2X3xRTB3UF/Ehjlbv20OkwxHSPnV/H2hctFAVHiktImOcRT2dt2IKqMZgXtHw63aw9u/h2gsxVlGm2/qvQxUPZZT3IV40J57jcbbaHamPtDettYNoPaZECm25EMAQAVaRMUncKsOLbPadfCxBDA5Su+p69DyoLV3JgyvR2mu3cJdxfELeHu+MEkwwg+okcxz0qfi9yWLbLGh6wKrcNtWMY9+7fdbXd2gV1mSZiJ1Ov41njT/ZDpov6Up0C7ZTQxcWMOmZVwzDSYgKCZHWphbtkzlyk6+AlT8jVPFWllJWZYLMxsKYeDcKXEX0tsxUsCuYAE/Pb1pRHTmVK3BJXIEHZiNr10T/xG/OayMV4tb14mf8Aet+VN+O7D2kuFBcuNbXZTEgwDuOQ3pN4ngBhrjC4pJaMpnwv57aN5V5VGcZ5iW1NTYOziTdmuHt3bAISDdaGnpBOp86L45Cj5gQ0DWDI2oBwK6e7YEsAbj5QZgxEgUcy5IIEqw/1+FIu/OczQ0pBrXHjp+s2wuK0OUAEdKU+KXYxVsn7qlpPInY00hO7cELKkTHlS12kxSPifBbjKgBE76n4U3Sj3Zkv1FgtXt7wfj87OrPJJnnrRJLCG0tq4ozC5mzbMPBOh3Gqz76g4cq3cRaQrkzkAk6nbkfPaiXaPBBHY2xCBTAk6kKs7ncBtfSrWcZC55mIFPLdov8AaezkuWAHZiEDeL2lk7E86rYriNsqym0LdwKAdSc5E+LXY1b4rd7y6XOwhV938xVzs/w7v0uFlnOY18ufpTWYIuTCrq9V8CQ4pjaxCMo1yK0j7wjXQUx3FW8nI6SCR6H4aVRxvBLpS2VAz2VK5w48akjKMu4Ya848q9wDGMga0ywSDEg+GfaE7HaRG0mp7irAOp5lulDIGrccGELfCVv5bt0hEaSqIZiDqx6np0oX2osW7TL3Y+4DMgyTIHvovwDDM1lX8WWSoPvPy1FBO0tk96FBnIuseUkUVbsbMEyO1FCcCCeB3Mtx3ILG2ABG+aQZ9ZgVNxPElryqpMB/Tc9Pl6RQrhWMKDNO7aiN5PXrpVrBPnxiyDq43M86oZepMnXniM3GMl/G2cPefJaUQz6wCRuf1rfiXAcRwxrbXDbeyxIDq0Bv3ZnaR7qk4JhDieJXctxreRXcMOcCACDyqb6i74dr11XI8WVAkIY553MKPJdaWMKuO0M/mMD4nizs7XLQ0eNY3j00r1MXD+w1/KGtKjW3AZQWAyyJK6jYHavV71avM5taB+L8SPfX0e1nHeuVIG0u36b1RZkABFp9eYf8Y5V2DsDgrbJijoWe9cVgRoPE0fI1zBEFu9ew+uW3cYCP3Zot0AQbcx2QStoT1bMfgCaopffu2UGc7e4daM8bZO7JBEwI/wA+VCeF4V3bIskAhvIAwNTy1ouMZM6md2FkOH4fc0EGC6z8RTHi/GgBGmYGmzuSnDWDhZf2SImO8WPTY0r4tSEUwcpZsrcmjeOtR2NvYEdpqaQCtWQ98Sm9v9mD/vGb4CKcOwtktjE09kFvl+tJ2DgtO4UfMnX5RXR/ozw/ju3TsBkHv1P4UnGbAJWzbdK7eTJcTxa39avW2MMGOWdnE7eRERFa4vDJdUqQGU7gjUUsdqArYi7Ee22oPUnUefnVfCcfaxHeS6A+0DDr7j7VKtQsxNZ5k/olKwW6GWL/AAnuE7ojNYzFg33lJ3n9RUV9bltVRzmtTKPppPI0fwHGLV4SrqZ5HRvepqPFYA6m1EHVrR288s+yflSy+RhxzPJmpsr0g/D3Hg21PLkNfnSrikDYm6XEtCx85kc9KZ8PaZbrLbfJpqtw5SDyhjuCOlCMfwHEi699Fz7CFYN5NsaopBVuTC1NgsrwB3gDPLiBGUiIEdZ9/pV3tFimLp4mMmNTsNZ5dDPuqS1gDnIyEQQYgyPd0jnVvEWTmUhZIaYMDb19apdsFTJKa1KOD+kA9o2QL3dqdISCdiDG/MEa03cFsCzhQg3IAn03+NKvHFy3bRuJlZmBIBBBy6A05YRM1s66aEa0q9vYBK9BWoLGbfVmAUxo3OqPEQqtAGaTAA3M8qnv8XZECAkg7KBJJ6Chh4g2HBIAu4u54UVfELI/xUFFLM2e0fq9SKlI6k9JJb4vbtolj6sS6SGDucs+gqrxXjN0WGAW3atsCoCCC0gzrvTH2d7Pi2jX8YwWBmd25dZnc+QpS47jfruJFvD28is0WVbTqSzdBAJrRWtd2Z8+WJHMTsKpC5dqM9lMP/4q2TAE7nqPOrV/s+luUW93sNpFsidJJXrryqvgeB3mIGVhBkyCIo3Ixgzw4bMbexNzu73EX5rZaD/WYxUmKc/UVUC3MAfs3ziYBnMco3mapYXEd0uMSRne2iFh7MyTEjnlo5eCsmEtDXNcG2JziF1Pg32HOkuMLDHLcTofDky2kUAQFA+VeoHe7RhXNu2veFYzZZIE7DTnFZrKBY87THFlBxBnA+IXLGH4lcQarcOU9CWI+NLHaXs8bFqxjAcwbw3jJJlvvfHlRriZFvhOKI3uYwr/AHgT+BoTwfHm5b+pYtoQwVad+gHpWyfPmR5gjiK5kUrqsbjX3/61rwbiL21uID7aAEFAQxDAKDI69Ku8d4DgbK+C+zHbKCBr5wPnNAMOtkOoUuy5hmEkmOo6a670LLkQq+HEaOMtibednSyBOjBBkOgOktAMnaKGvj2vOJYtCgQdgx5ADQD0oxi8ZcvYRc2HuAHwrdldTEZjIJUaT76W+CoQ6kkZs8zy0/EaVKM7ST1mjVndCaYJrB7u4sE6g8m9D+VPn0a4Se9Y/wBVfeNdOtBExtu9FvEBQTsPunzVvunypu7F8Ia13pt3WNsiE6AnUkdY019aTT7rPdHXXkUenic/4gkXGWIykgz5UscVvZnW2NZYfjr8qcOMLcJbvLb5gWzNEyRzkddKUOH4acSSZlFmCI1OlEq7WZj2lDWC1a6wfvGi7gbYtKYh5gEdBWbGNvpqjyAdrniHpr4h7jVnG21ARSxjKCfKanweHQg90czATlYe11qRSSOf7y1qqyvIkOE4zmuu162qzljSRoIO4ka8jTdgcHh7qyFt9dNPwg0nYe7pcVUAnp/OlG72quWrjJb9kHbmCPP8qZUjWvxM7VVpUv7Rx43ZC3TkS8rgQRIKMOUSQYPXUUK4lmbDRlK3V3CqJYidZG+kH9aH8M4/dvasSAJ1idffW2Mx5uJcGUSp0JAnbyqtkYYyBIqiCSB4l3DYNbti1ZxOe0EMq2XVgdd3A0+NMmE4NaAEJi3XYaZQfOcoFLXB+JMqKyhh4dGkwvLwgDf3im1+1KqoTOWKqAZMk+sc6DUZELT7jwIkdqbRsX8tskGNJMsojX03r3ZjHYTDHvHZ7t/9xep6n86t8R4b9Zu53XUiAATtA3q1geDopykKgHtHQmPLzpq6lVXEYugsdtzHA/vB/aDieKxzAue6sqfDaG09SevrpQbgTmxjrDXCAA5mddMrcpnenG5gFuqy2w7GNBlmem3501cG7NJct5cZbtXcoAVXyuyerRofKmU37skybVada2AUzlXE+KuxDQMo1DNkBAIIHsIpWRyLN1mm3s32WxHEcty4xw+FAABUEPeiAWE6oDG/OrvajsHhLVtGtZgQ4GUuSupAEqdlkifKaE8b7fs1pRcuLbtlRlsWNDGUQrtyEchTchpMcrxI+0nDcJaxC27KqMOiAak5brhjn8RIDOARzG9DOz2CvX8UbeEVQAPbWCtufa8U61vhsXbxlgm9dCx4bdhfZQaakbTApmu8at8MsgcPvJcDkK1u6jyrRrcByiR1G3ShLB+J3ay8mNtvEYPhKLYJm4wzOdMzH94z11j0r1cnPDHxLG9icQwuvBJjNO8AdAOQ86xXd6DjM96THnEcuOYZrnCgqDMWxlx465Wu7dTSn9fw7oFdXzrtGh3Igz6U53OKLh8JhLjbDEX2j/mf9aCHE4HEW7tx2tm6H0jQmffyPWub8HE4FBEUHNlmaEg+f+dvOiXZ1T3DPzdvgNh8aN4nshhRbFy21zMcoYT4fEQDz6GqxwvdW2QT4ZjzgkD8Km1FwZML1mj9Npxbk+JjinFL5w9q0xU21cSQTLrsoI2ABO9BeEJEabSPnRHGnNbnXwlZnrK1W4SwNoSCWJY6CdJPIUssdnP2li1Itox06w2mEtXLYY5k0hoEy3IiaeuyuPuDhrsoUFAQkjTQA6j1JpEV/BaVZlbc66SW/OK6Vw1bDYDKrZbWUqWOmvOfea7RzzItT+XnnJiJf7RXMzNdtAsTJNtoG0eydtutLWCxHfYrE3IKwVUKd4A30qzxK6QWHnEiqfZ94xFzbdT66RQNjaxxzK6qfTtXEP4hGZhoRoBWuMCI0JIZTBPXzr2MzA6M2vn+Fa27G7vp+dRjM1B0zIeIXCBnmCUn5Vzri2FZU73kzb+810Piltu7d+WU+6BSbxrEZsBZlQDm0PXrWhozjpMb6lg4APSWuE37fcW0bNKsWeIiDt8KthYa6kH/AF2+VB+z2NiApysSPugjTyO9GRdzXGcnxOMx5eQ0OvKnXLjOJHpG94kvAceUtKM0d3dG+0MGU6cxtQjg+LK4nKTuSPWoLt8W1uqebfoR8x86H2LmS+reYYSOoppQFTBrcpaPgzqQxTaAb1J9TBEM4Sdyf5VHhr+VGjcwATy61ZxOEySTrAHPqJ/CsjODPpDgjHmQ3cVdRcneSq6QumnnAE0Hv9r2sMbdpWzHVsraTyFXOL4oW7Qc+YHnQi3iVZVU4TNOzM0Fo1LAgbedU0bmGWGZma1akOFODK9zjGOxouC2w3EorBSfIAnXrS/9XvYe7muYZs//ABEbKJ1zdDROylnPcdrYyw7KpOYAJlXf+tPzorjLr2mwli3duWz3SG7429ppOqzoFBFaC4AmOSSczXhl17ttiVk6QRc7tV3+6onl1oa9m7Bu3yRZQjL4mJuE7Kob4zypjtlsxR7jXGCmSwjZiJ05EbUr8XJdkRmLHLBzGSoDMCF6fypFJUu0ptrPpK2evBj32eY27QIcS2pzW2In+FhusR6V6jmBT7FARMFhp5QPyr1SteM/lhith3gDtlbjAYHKTrdunXqXb5UHbhguCSgkRqBAPIzOlHe2y/8Al2AYT+1uH4ljFCOKuM8DeJg6AbbVoHoJniBltKWyBSIzTDGDlBOm3MUY4NiTctEHeSB7wPP/ADNBsLczYht4CN/0nlVnsuwVLk/d8QHqDv7xS9SuU4l3099t2PIk+I/9I5OnP5iPwr3D8yWkKHI3hE+RIH517EoDbsWiYD3EBMcpk0Q7WcIaxYZgQ1okLmU6dR8qlUZAHzNJyq7sntxLeMLMblkNsyrAAOYkTvEz6HnT9xThzWuGm2BqoDMAPefyrnfZ7Bv3dlwGJIDCNyeRn3V0XtzjrlmzaVCfGSrGJnw8560VQxmSWA5QDqeZyriOiz1YVT4apF9/6oPzNFsRgblwqFtsfFrpVThuDP117byvhWeusx6UgcI007SPVX7/AOIXOIbKGI5QPz99bDD6ZnaDEqp3P6VjGLlTJOqO2vkYg1lEz2zcPKBvqd5P4UjjEpDe3I8ytir5Ft0gsXBULGstoIA31rnOOIUJh30KN4v4I3mm7tNxZkNm2FMzJZZzEbQCNjr86HdpyjIjHukZDH1dUYMgJ1DM3tREyNK0tIu1c+Zga9t9hHiAMJeRSSAWYSBoYPRtNgOdMPDcYjC2WM3HBO2oMkwdYjXSpezVtWRu7saKfGO8RGueRY+LJHJaB2wve6QpBPOeewI30ql+ciR1EoytJeKIudg+2h9Nf8/CouI27YFtkuK5CEGDscx0j0NM+DhrxBAgqOXQn9aMPwqyrhhaViBMkDT9al/FBMAiaTaAuS4Peb4dPsl3zAAj0irV1FaCXERPnWl3OpWSDmEgRsDQrjl/u1ImCTA9DvUABdseZqswRN+ekH4k/WcUq/7C34jI0I+97zsKu47H99316AoGWygGwXcgcthGm/WorYIw6uM1hLmgZVLW36SBqreje6q2OuRhcioCFJY3FuBlMKRqNGU+RFbFabVCifL3WGxixgvHD7NUG7G0pjpq7x11YTFZvcUW9xEuQApMw5A9kAKDJH7u1WsNZt3FZmuFVtIbgRVjPECA251igmD4e5ZCi5mYxM6SfM8h1ohgnmDnAEcLDsSlzOtxRKeHISs6wctwmBAAJoPiLWfG27Uas0g9ZiR8RPvqsvDrmHxGW4IAI8Q2OuhBG/vonxJgmPwlwCYaD8f0qdlCvx4l6Nv0+D2M6HhT4WiNLjj4EVit+Fr+0kf7V/xrFZ2BGnMG9rLQ/ojCMdcuIMnpJu/nSpjVNwhy2nTyp47R2/8AyJW1IF3NpvHeuPzpDHELKrL99Aje2dddYPIRWyOkyJUwQAvXDOyf5n41X4RispuBif2YG3mTXrnFbea8LYIzgBZUknXWIG9a4PB3My5wyE6agjn5/wAMzQW7dvMfpg3qDaO8LY28C9tUloUkFdgdAJ+JqlxG+4QWnY6GSJ08jHxonh8MBeuMojRR79SfxFCu0Ql/QcqmrxuAmnqkK0lz/wBR07HdoUs3LKX7p7tRAG4DHRZHrp7xXRO2OKRLEs/dkmbZj7wBI+U0ifRZwbDXbnfOyG4JK29J0+8w567elOXbzDW8Rh7tjOneoneAZoYb6xvBGlPC9RMxrckNOQX+1bMEfMSWcqRJmNZPptUvB2e5dv3QZ8QAbyA6+tKt64ueFAGUGCOY0Ip67MsqW8rTlZYJAmJ50i9FrTjvNTR2te+SOFk2FY5jPPQzVn+jmiV1XnBBj3VWR1VsxlgNhG55TVe6smRud486zwB3m0VJIImOKIcqQBoZE6zOhU+RFJ3a/ilxiLepRYjOAWXombcqNBJ10p8w1gqj59FjSTueUVpwrs1hsUt65fS4SrKBlfLyqzS27faekx/qVI/OOvSLXDe0FtMGUKW7knK1thr0V1O8ZdDH7opXw9kLmJEQdqf+B9h8Nfxl2yneKECkQ86HNm8USNhV7tl9HlnCtYFu7dAuFsweGjKAegmr1K9ZjYbOIBw4i7aOsMhn4AimjKVCv90iDSsrk9wdSVuZD5wSs/IUzK5dAgG3Osq8YM+moYMmPt+0zeuK5XKpzA7zuKAdoMOLmItqSCrBhDTAgbmN9aNm6bcCCPMihXG3U4m0RInNA+FcobDzmpqBTb/OZhcYwKi6wNq2SyJB9o+1pty06TStjsXnzNc8K3SWgCJ18I8tBTmWygn3k0Ctm3Ytpf7vMQ3iH7waQy+UgyPOtGq8N1mTqPp5rPBg3ibjuFItsjLEaKBBMctTMzVrA4BzaOUOQpy94M5QddVHXrVLjmLtXPsrGYjNnDGVImYVl2lZnONCBRdOMWrKF8zANEqjQyuPa0JyssjnrrpTiWxxM4YJgu7xS53eQuzBHIZTOWQYkA660bxVlbxwpLqhz7sY0jXelnC32vXHEZmuvm3mNedNuD4Ge8tAI1wtKqCJ1PQGIETSrAMgmU0lhWy9jHXguOW8bhJUrIIyEECQZE8zp869RPsh2cvILgdVT2YAadp3javUg1L4jhaRxugDt7jcnBMNaBAN1h8sxP8AeNc/xvET3S2IEkDOxMwOgopfxtzFFbNyO7wwKqI5zGpoLiEVb6jaATHkKtAmbLvHuJrda1atoB4l8QA5ATtyMbUVJBuCdlE+/wD0mgXCkD31MeyCxHmdBV69cOR9TNx8o8utSXnLhRNr6eNlJc/zEjwvH7KSHZszMTt5wNvIChvEsaHdsuq9a3bgyFdT4iYGuoqhj7hto1rTffnTK61ByJDfqLHQK86Z9BjZrl9zGihQOep1od9LvEQMaxQ+Lu1WQefizKT01Fc84Nxe5h5NtmQkjxKTtI09Ki4pjWuEvLE9SfnT9hzmSZm1i4oMs0LoD6GJ+VOGD7U4dJh12jUGkC1blTJ0/WsPhYGhB9PzpdtKv1lel1TUg7R1nQsR2nsNHjX3T+lantBh/wDer7p/SueJh3OmU+sVuuFM+w3lrSfwieZZ/q1o7ToX/wAQ2TE3gfInT8Kbvo9xSXUxqI4bwowPxB39K4vhsBcXXVNDrXRPocuMuLdWJ+1tNoeq67ehr34dUBIi7ta9ygERu7DpHFsUNADaUx+HzqH6Qxif6Qs53UWAGZBptChpkTJq92IT/wA0xBO/coPPdjSz9IGBKcQuscQzL3RuFST4cxjLM7eEmm19OZE/DGKWExAa077ZLzN6eKfzpmTiyA+2sRyZf1pP4XbjD3RcITOhZQdz8vTehX9GM5AUSSJn+VKegWE5mhVq2qUADPE6tbx1iMzsp0IXMwM9NAfxpZvXA+KtwQYQnQgga+VJ93hNy2wzsTygEz5D1o72dwzC8SwjwD135+dLOmWpSwMdTq2tcKV7/tGW7qrekUGWyLmFRDs2UGOhYUR4ldyWnPlQ3hSn6oD01B6QZFKQcA/Mt1bAuR/TGjtb2SwWCsh/q5JzBZN1pOkGY060S7CdlsLewRvtaRnJcq7qCy5SY1PpVn6YRm4ejgblD8R+tF+wtsDgwjfu7vyZ6tUe3kz5smcr4tdVWVwqvLgaAKd9RoBMinfGYu2UBwdsWygF2cvjJXWJOijQjfnXOePLluWEURLSfcafOy3aILbWxdWRcZhI1LgwMgjUa6z512wAAGCuSM9o5dkcJdtLdzA5WYMmZ2YkETrPnXqo4DiDWL162t0ugCET4ipggrJ5CAffXqD04zePE5pdtKmMxcnmH9x1/EH5UKx4nEMTAHd/DNA2ozxxIx9zX2rQnyOsH4Gl3GtrfaZgqoI6gEgfEiqF8xVowxAhPgiQLz6GTAPktTWWhhM+FJ9Sxn8K2thbWG1IELqfMisIw8eoPsRB5Zd9KgILMWm6dtdap8SK0wLS40MkH0Bqp2z4J9XSw7kZrokKJ0GmpJ560WzKfDIJII8pIMUM+kXin1m5a8JXura24MamBJEE8wKooJLTO1XQRUykpIGk/IEb1EoM7b8qNYa2v1e4dgAg1/ibX8BQa8Ifc6T+NVg5kREZeBcP+yJIBBMR6fzr1rhygEsBMmAPWiXCGZLFsADbX3nU7VOmHKsSIbzP5VEz8maArwo4glbGusgcuVYw+FkswAnaTRPEWHubgCNfKKlw/JQoHqZ+XKubj2hBVaUjZOzARvRrsei2sZho0JuQdIkOhBHzodfwjqwcnMPLkOo5UWsYlUKXZnK6HzPiEn4Gu7oD19Y79lbOXi+JE7Wkjru4rmvanhq28TixbLuGvLaEnqFLR1iWrouDYDi+LVtA2EVs3QeIEzXMcCvdjDuGY53e6JG+hyk9TEUzGBJcbmhjg99O+RYOV7V1DIBgwMunumgWCuC2oB0bL8vKimGeHtOqm5kYF4GsEEaDnVNQO8gidNAdMupMfCKUDkHMtCgMJA9zM/hGi7TufP1qxhCfrD6Qe7X86vNaIc3lXYQBO/UyKpYB5vXD/Cg/6qXYeDiU6VcWrmadoLnhyDzJPpVvBWIwyqRoUHzFUOImTePRVT+0RRbG3QllpkgDT8qFuFQCODh7LXPQDEcO157zg9kxJISfdGvrvRfsddB4OuUz9ncB9ZeR8aWuN4w2+C4ZwPvBRr1BGvwrbsFiy3A7p5o9z/qJ/A1b8z5/OZz7ilgtixP3Lc/GrYtAFCGKsCsEHUSYkfGq2GtF791t4hdvfRW7hdAck5XEH4fOaBn9+JUlX+1mMnYe6zWndpcs5OaNTqRrG21erXsVaZrPhJWFUNHXxT869UzO+TKEqTaIvcVI+vXm5KoGvWNvmKXbayLanLnuXi2pnYmNPSvcWx103bjqfC9xiIaDoY1020B99R2LdsOisrZkU5j1mfEp67GauAO3EzmYepk9My53YbRiVAMPzjzA56/KvYa2qXCpeCPYuaQRyJjSOVSS6+NhmWCGuqBrpoWXkeVU8QiqodSSA2ynTIR+ppJU9JbvXOV5hzBEXBDCCNCB1560r8VP2rCdFOk9NKK8MkXJU+FhsDOo/wBKWsZiJZm3nf4mioXDGBq3UovmGrxVcHeiJN1QOY2X+dBMhuNC6EyQfQa1NY4iCgtER4w3kREVvdFsRB1I3A2Ow91OXjMkY8CNnCCDatMSdVFXi/tRm115UI7NcQQ2xadlD2/CJ0nnv5UbSAs6QedZliEMZt0WB1GJBcxDaeE6cjWcKpjOWCmfZ5RXnQEc/Wagu3EEKTy6V4N2hmsYyxl0XJ3Ov+dK9fdTZZfCGgAAanfSI1k1LgOF3buXKmQNs1w5ZPMAHnHWtsViUww7qx9u14x3ZHizjaSPZIOsjTajRWzkyTUXVgbUOTLXaPilq7iHa1cBFzhzoYIkMpErrrI6GgS4UWL1hA5b7JoLRvC8htpRPG8FsWLDm/F29eWXaNejZeaOmkjZqAvxUXXslxDwyNA0PhWHUnkQJjlNVsfbxIKsbxnzC+LsiMykg7esE1Ss3QoIyTO9TX72xIM/Korl8KCzEAVIC2Jr7VByZm3JEZsoOmUdPWtsKEGIuiVGVUETuRM/iKF3OLBtLIkzBc+yvOfOhrXGUxHe3W3B1MmfF5D2Y9KNUJBzBa0IwKQleaWSJPeXZI8gdPwonxUS9u1mGpzEAzt1jal3DYFhkW6dANhsDyJPvip+HFkuFktZ2yQRm0DT1P4c6YUBII7Sf1SiMrf8jG7jd+ez9gcxiCv9kv8ApU30eX54TxC2NckkD3GqOLun+jUtEC4lu6WYqCrWmOaO8R9Y19oaaiqfZi/dt4fEi2It3XKtd+6AGOkRpNOP5RIOCTB+BeBcgvL3PZQRIGkljsPSr/1Uoue5cNsbxnJnoTm0+VM/Duyb38KrW8iumhgyGJnxAx4T13ml3i3Db1ls2LVhb0AIAKE7ATvJNTtYS3GJXSEx7s/4jP8ARqSy3wocrmUyYEzmJ91eoj9Hdq6wvMR3akplUCeTbnrWK8MntCZdpxmcjx1hrbkG26HNHiEdQNSI2393SrrcStvaFrEJmQKTbur+0QDcdGUHaun8S7LtcnvL5YHkySPm1BsT9GtliDng6QQu0bbtThqNx5EQ2kwMhszl74gwVDmD97aRrEwY5VTwmJbUagHlyP8APY11lfoqt7/WGmf3Ov8AzUTTsiiQPsmgRJsqTy11PlXWuHieq07noZzTALbIRwxU6ErMDSeVLmIsQSATPMeddvPZW3vlw58jh1P51WxPZCy4AKWR5payn5PrS1vCHpHvpGYYyJw66uUiCZrDZlImu5nslhxCmzYaBu1tif8A9laN2Vw4P7DDf/hb/wDpRjUqe0V+BfyJxK1iSCdJnQ1cwvE7q/sy0jz8J9xrrx7L4aZ+r4fX/hvHw72st2csRpZw6+lkz/ec0L3qe0JNFaDwZzrh3GydL+RRG8/lREYiw7ZlxBTTL4WAnT0mndeA2l/2OGPrh1/WtzgrSf8AtsIf/sfo1JDV5ziUNTfjBIMR4t3lZjjGQqQPtLmZmO2igaadaIYPH4bDibQe7d5uxgRGUwTtBAIimYYewTJwmFJ/+mR/31rf4JhH1OEsD+qHX8HozcnzJ/wlmeMRL4riziGL4jEFWmQEAgctzuSN6qcMS1bfObueJCroAAd5HM05XOC4NdBg7MeZufm9YTAYT/5Kx/f/AMde9VMYhDTWDkYivxXjkD7MSx8hoPQml27buOc7Z3jkWUR7utdV/o3Cx/6PD7fut/jqniOF4Q/+0sj0zj/uriW1L0hNTe3XE562IuaqiAaROYTEcwNDuaksXjPhE82Yk5ieR9BtFPa8Lwog/Vk/t3P8VathsMZnD6HkLt0f91EL0PE4abvMTreLLBlYqluDJgkx0Ua6+tXl4zh0UrZU5YAOml1eYdT7LjcNTF/R+D0/8IpP8V26R8M+tVeLLYs2nKYWwCB4SA2msTqx1o1sTsIqyiwjcxkOD+1XNdD9wkrmUhrzK0GHE/bKsbCSCKs3MYbV3Na7sXGjwoIt3rbTDupbwlQZPmKrYK0SoLM2VAMqISoBgy3M5jOpBE1b7uzoow9sLvEvr6kNJrz3Bes5XpbHGZbwXHWsDIt2ywInNnMH/lA/OtuI8V+s2yl7FWymYHLb01Bke1vUQwuGCz9UtH/muf46ltWrEaYSx7w5/F6kIrJ3DOZUlNoGMCNfYvBrF0d8XPhJh8sTm5CvVt2Ou24uZbFpPZHgBAO/KfOvUwY8mKYW57T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UXGSAbGRgYGBwfHhshIR0cIRweHx0cHSggHB8lHBoeIjEhJSkrLi4uGh8zODMsNygtLiwBCgoKDg0OGxAQGy8mICQwLywsLCwsLCwsLCwsLCwsLCwsLCwsLCwsLCwsLCwsLCwsLCwsLCwsLCwsLCwsLCwsN//AABEIAO0A1QMBIgACEQEDEQH/xAAbAAACAgMBAAAAAAAAAAAAAAAFBgMEAQIHAP/EAEsQAAIBAgQDBQQHBAcGBAcAAAECEQADBBIhMQVBUQYTImFxMoGRoQcUI0KxwdEzUmLhFXKSotLw8UNTY4KywiQlNEQWVHODk7PT/8QAGgEAAwEBAQEAAAAAAAAAAAAAAgMEBQEABv/EADARAAICAQMDAwIFAwUAAAAAAAECAAMRBBIhMUFREyJhBXEUMoGx8GKhwRUjQpHR/9oADAMBAAIRAxEAPwCfjjfb3f67f9RqG86uBkTLAg6kzWnaTGqmKugyTnbYExr6VJw3GpcSAwX+L8jWRcGB4E+tqdSi89pGzMwCZRp5a+81vYGQyTrtodazZualZBPI71JYVIObelZMZ6gOQJUvHxqoBALKOp31q3x8IuIKqMqqFDRv50O7TXilslZDgaEbzIiq/Cbt28GN4mQYkjWmhSa95kj2A6kL8SziLqQwVSfF4STy9Kq3cQEAJPw5eZ6VcXDAmAarZMtwA7ODbPnI0/vUNfuODKL7Cle5Zr343nTrUIdwqXGjI+aMoMrl5nyNQt3YDLIVcxygkEgch8tvOiK4m82FnL4/Z9kiU2kDbamBMfztIr9U3tK8f+yLF4sNkCKMxAUAHc9TWtm6dQ0gq2U6yJG+tVsJdyMXVJCr4iwgrlGhE86IcHshEVn10k+bHXX41x1CiM0+oexyOwkttBmMjf2ZkD1qLiIFu2rzmJMEAzz0q/iL63j4gQ3XlHIR0pfxKM1+3aAO+sDX+H869SoZ8GHqrjXXuHBljh+LFwwZBmDFTwQ0NPoaEcOhLlwHQ5tJPnR8WgRmY/OvXrsbAh6G71agzYzNbdvO5CsQIkT5ctKjRzv+dWRaggqYPL1rzIW9vQDyilFpWCJi1dLAkloHSZ/GtGciYJPQ/wCTVjDsoOjMvnW93A6wrBq7nIglkDSBUMftAJ5En8a1S40wWIjz/nUmKwptkHMCNDptNVCdzImZrxaeAU8jEt2bpafGR5kmtfrrTAdv7RqtfxkgLOnuFYtmYNd5nlCc9JfS8+bK1wr5kmqeNxd4d4y3SBbKiCTLTuZnzqV7piDGms86zc4KXwdzE95BDBu6jQqGidd5im1gmQa1ggX5l9Ma/Jm95r1R2QI3isUotzK1VcdJZ43wmz9Zum/je4zMSoVdd/3jPw0pcxvCy2IVLN43LdxRkYwJ1g6jQ+tGe2OPa5iLtlQAiuQxKgtz2PKgS4N1yr3kldFza6EzsAPiKtBx1MwFVnGR0lm/wQ4d8jC6bogeFp+GUx7q3t8VRQFvAC4DHiME+ZFYtI7OfsmZhBOoMjYGTuNKnxPDG7wBrYLuM4UlSYGhIMRvGlLYKeDKa3ZCPcIN45j1NrOpBOZRvzkfpHvq5wC812yWOpZix952qhxbgLXCgW2bZdwpPg8WhOoBgajerfA8TksoqkeGQfXMQfXWhsUej7Z2omzU5J7Q1ZVQZXQAazQnHW2JVlEkOpA6+IUZVs1osY8MTPrAoTxjiQGGeYzyMkDWZ016SKlrzulVrbayJjiN64Ln7GyjEjXeJJAO3lVPF3kF0C7dzw8QTpGXko03qviBdvsHvvM7Iuij3eU1b4Tgg7NClUTVyg8TTsoMH41XtUDmZpR8bmg8XrTFlUatcUeyQMssTy6AfGmK8o8MbQDUHG/qmW39XS6rpdTPnzSZMcyQavNnA/ZaRJ6gTzPKlagjIln0/gNPWsLmOghRrI+dWOyjoMRfuGzculTbK92hYrGbePKqwAVZRj4tgeXlVjsh2iGGu4gBUctk3uhTIWTAIM6EHSi0vLGD9ROKs/MD8cuIzt9myNdvsQrplYIttRMHqxn3VcuYcgLPoKqcY4n9bx73SICplUSDlgGdRpMk7dBVfiXFCikAFgpEsNlkwJNN1QLkKsDQsKqzY3eFUU3AwgArrpz9Khx9wwpMxHP5+tRYDhF66puXMSLVkaM6EhJ/dQiHuN/V0mouPdmUtWs03VLDwd5cPeXBvPdggW0/ick8ori6M+ZxvqaK+VHELYJSiLeKK6ztO3SfWorTtDQAPvR0k8vSqHZy/eCNq3h8LiNDoCCR6EVdvNlB1BLVNYNvtmjWfUG7zKvE8JeKBhcVUB0zRvEneqXDuHXbl5U70eJSc0abbiPOmTA4lUtIrW1lnYhi9sERA0DEUDS5lxLXLUqSzCEQMNAJkSBqdao+Mc4ma9re7B6S2/ZF7gaVXQbtc3PQRt60s8Rtmwue2zLt4SZHnT7nu3gGnFIr2c2a33aoCQTJBGbfSk7F4Z7iKpUKhA/Dqd6Yv9ZEWjsxO2WLWOUhZOrDQAEk+4a86NtxqyvDHsuxW6PCFYEEw/KRppSer38OpKuoDDJI0fLP3WB6c4NX8LxQCzca3iLi3AfCmbOx6eF8wn0iaIIF5E9dc9jAHtCtriFkzLx6g/KRXquWezV7GAPfvtmGkMuWOsQuor1L9JD3hD6hcOMSvxjDn63iWOs3W/HSinCcKuJVlZ1AUZcxaDp0PShnatQMVeCvcDB2JgaDWddNquixZ+oWbr3O5ZhmIB1MEzp5nWvMvvM41uKlUSO3Z7t7q4YM8KudgM5MEiFJjTnVbjWJvLetHRQkgtE7J4gQNtdak4F2it2L128Lb5W0BAkkQdcpOmtUMXjzeF+8ZACk6wCxcqJiBrlEEDrXtq9SIhS2cZxAXG8ZeZFd3Jct4ddABO0baUR4fhrrYdLncXTbGhdQCNNzEz8qzYwaXr9q085QGaB/CpPPlMUx2cRfs4K2bZYI65SqgNrPLwztR8BAJxm2Wn4EGYe9nsgKTpIiCM2u5/n0oNxXW9ZQ8gWIqyL7EsAYAOsDUzy8qHXLdxr5uKpKxl0MkR19aUiAMZfZYfRXI4Jlzid8W0ZvLSnf6P8AhajCxchsxzHU6zrr8aWOD8EfEZs4hWUqubaT973Vd7J8X+rlsLeJVlMAj5NryNdrClcDrJ9VaWf4l3j3C7CJiGtZAwYMQxAO4YADpANU7V+8y+2AoESenOq/aRWTEot05pVmWQIIkcx5day92AgIBGk/E/lU9w7GWaFdyF/5xJb9r7NYII11q/2HskXbTExKXLmnPM0KT/yj51UxV5WNxgoCBSwA5EDSjnZnDEXUEbYK1t5hjTtIOsm+pPkKs53YxXguOAxd7jEkCSRJM6bwKNcH4Vdwlvvipe058ZJDKqnk/kZILaxNBeBd2WTvjcW2paWTcGDlPxphxXFrmIi2PDYJ0syCXEAnvCuqplJJNUFTvx27yRm9gz+kr8C4wtliEshQ0nCPfaVsp94BAYzgnoJ01ra7jCWN24WuSSQW9q8R94gezaXktUuLWVNomUJQgtd3UEHwop+8p2mqeI4j3oUD239pgImPuKNgq843prFuMdImtQeB1l3swS5k7PczEjntJokbkTmWZ2mdKj4chRZA0A0PU1aZXyy8lSCR68qyrWBszPo6lCIFhW19U7m25tqWtKXZislW5r60m4rFv3zNZBtqxJGbfXf460ZweQLcVmIZvMwRpOm06UXvYTBGw6oCcRqF9omfPlVKtk5mUw2MQ3cxMPaDHWUB71WVFiDbAAA89/fR+1jVu2rC4dUNy4mZncD7JPvO0zrIMadKC4v2CD0IYEcxyIrHZh+7toty1c7tjnulRJdR7CQNQsjWnIquM9MRN6mo8d40YDhFjTKgKXJ9r270bu5+6nQCBBpa45w0KfrForbXPkhVyrlGkxvEyBNNa3i1vOCC98ZmYHS1bEiPLl7zQvjrA2iAMqi1nyk7J7KT5nMW99UKQRIzwczGB4piEGXv1XnlKqQJ106ak1imHhuIzICVRTtML4oG9erLa9ATxL1Tie7VcQtpfuK6Q0wMzKMw5kA6kVzPh91rzQSSqaATIA3/ADrsHa65ZyjvLas4uFQ5WSOh0E6zHurmPDrGS7cBEQxHr5x6VR7RkqJ6gF3UNC3B8PZa9mvMVsosEq0eI7Dz9KzxwobS2VdbhN0sHAymANARznTWjv0f4YXcPiDcHg7w6gwdB1HlS9jrC23VUuNe8bkBicyyB4SW1I85rv5RzOl91pOOIL7QcNfPZNslmYtAURCgD5bzTVZ4t3WDteS6QNJ06UD4xxVLTYQrLnuriyDBBbKJMfCpMZfC2rahw4Reg/dG8b6zr5Vy1SyL94NWWtbEEJigz3Lmysxgbe/WorXELa3AytDbSD+NDr6zatqJ18+vnRjCYREWAB56an160L7R7zNKlXcemBwMZjjw3tSoGS+o6C4gg+8fpSXxzCl71wm4Mwg2mHNdd+vQ1M9kzKmPI6ioLzEKQVClvDn3yz0HnQ1Nz7YvUaULliP0mvCcVcxV20Gkm1Zy6+Z5/CmR7Ay5SyyKHcBChCUUKxUSecjf0q0cnd5s5Nwn2I2HWaVe++wmUaWo11BM/Mgx1pkRj5H8Kdey10tibH8WBtaegNKeIkWIYTmmCT+FTcB7XpaFi4tu7cKYZbOqFUZwdu8YZQPOqNKPaZB9S5ZYG7P4MNeuW2gjM/Lo7D8BW2Da5bNwK6KEJHjcKIPIgCWnp0oat3Fy121ZOSXzXEVmCyxaJA13iaDvirglvsz4jOZTPnMRt51UKz6hbsZA1qmoL3EasRetlkTP3ilQFlYFvMA2VLQ8Rgnc6VnhiYdMTEnKzeEvGbzBHIZqV8DxHFYhXt2ytq2Qoc2ky5sux08UnXUHWpeJcHW0gKtmY65wdZ5z5zROoYbT3nqHKNvEfMXKF+8kIvtEbeQEUAt371wkBgoB0G5NEeFIcStq2Wb7VlBg7dT8AaOcc4ThLQuizluEIWJzhnBAOxmRBqADYC3fOJqXWneFzxjMU8PiSLgt3IhjlDDqetNfB+ypDnEXcbdtW5OW2GgyeUkwfSlXF2A1rz3kddKg4XjRfvWLOJzXAxCQWbTcSNQoIAnxAzVFaljxJNVlcBj9oY7UgNeaGhXIUMT0GrGOZpn7OdmcMwbFJcuKumgPg0GuhB5jWuZYGc+ItqxKAygnXeCViNon3inqzxLNbOGwzMS8ZiWygA6MZfQE8h1oWQqwAii4dQxg7HuQ73La/YYhwvdjTvQpE5GmFJP3THWocViu/wC8tlWV3ugOsRktprB8tAKibEsoLB1VtECMsZLfK46rKM5EeIQRA61e4NduXb1w2EWEtJJvyTADTm2LEkdapIKpgSYYJjZgeCW7qBrqkCPANdt506k/hWau8Gw727Ftbl1XIHtITB58z8q9WcaOZWHBGSYO45dRr7GM4S4M8EDKsyZYkAeVItlmu377e1nc6joT1H61a4/xMsLln93GXHg/fExHqJrPBOL2bTODmUNsSmb5jUCq2o2oQvMVVqMOCfEnwl76jcyFyMPf1aNSo5kfh6VLxe2FuMtkqVBzLB5EaCddardqA15Fv2GtstsMtzI8kgwRKsJGx2qlgLawHt7EAx50D5Wsbusq0KCy7jpIO5W47sVAZLTHVssGQNvvelYxAi3PPLt7q9xzhpuupDAEiQBvOvTbbnW2NwpUlWJIEED1XrzjWhLDasdVgWPx17/aCrYnuh6fhRZRVDD2l7yypbIMw8UxGh1naj2G4VccsUv22gkTG/8AZpV2OOZVp7hUzA/H7StFVuIpKGNxr8DNFV4NiJibR/tfpWH4FioMrb9zGSPLSkoAGGDH26uplIOYM7PXjlJBiGJn1g/nRzFXc+V3joABuB6UtcC1tcwQxUjzECjb2jmj8eVesGLCBCo5rVpJcfOIHLSPLnS/iL7i2LGUgCZYsMmX+rEg6Uy3MOO8ypBIMAjY0s9rsTA7tfauEiBzjenaZjv2ybW1o6Z6YnROD4m9hkXumQrlDMiyUBKloyyWU5RJKmPKhP0h2sHicKbq2haxWdAYIHtGCdNHHnvSJwvjl+yYJYCCCpEEAgKSp5GB86c7fEsHi1ZXgXXcsZj7zEgZPvZVAGnM1pZweZ87iBeA4+3ZtPbUpncqJ5qAT02qj2gClBlXK4BD6zJnQj3VX46pw+Iu2yQX7wIpAjMABqPIDf0rXiN8LdjQhQubmJbaaIrzmeyYxdhF7w2IMak/AGmfsr2euP4rty1rMpbtqog+ZEyRSF2UusM1pTDWzKkGCAdI+Bp47O8buJcK37iLbt25XYZoOsnmRFREEMUz3zNK0b0FnbGP1i/xPCm091FEhW8AOhYHUADnqYobY4BbDF8RcKLbPjdD4mY/7O30AnVvdR3j/HEu3VxOoS2pC5hBHR/Ux4ZpDxnELtw5mmDMKeU/rVdabRIrry+PiH7+KwShGwqXbNy3cUi412ZBIBkehJ0orxTtCt2/mt2jiFRSEa4TzIObKo1GYaA1zu0M7qsGWYCANTrrHupsUdySWtWryFsq5gwYaBozWzrv00rpC556xQJxiWw1tRJhyCW8fgt6jxESc7OG2BqC32lNrF27gLvPhumIBSBByjYjf3VSxN5/bNi1hrZJUlV8TH+s8keoqfgrAW8i5QbknPvM6EMx+VcfBHxOrweI94fgxuItzBYllssJC6kKeYHv616qH0a4prK4iw5ju7gjXqP5T769Uh3jpDKKTkxc4rgHvYrEKmqLdYkjTUsdPlXuG8MFu6FvABWMZm2X3xRTB3UF/Ehjlbv20OkwxHSPnV/H2hctFAVHiktImOcRT2dt2IKqMZgXtHw63aw9u/h2gsxVlGm2/qvQxUPZZT3IV40J57jcbbaHamPtDettYNoPaZECm25EMAQAVaRMUncKsOLbPadfCxBDA5Su+p69DyoLV3JgyvR2mu3cJdxfELeHu+MEkwwg+okcxz0qfi9yWLbLGh6wKrcNtWMY9+7fdbXd2gV1mSZiJ1Ov41njT/ZDpov6Up0C7ZTQxcWMOmZVwzDSYgKCZHWphbtkzlyk6+AlT8jVPFWllJWZYLMxsKYeDcKXEX0tsxUsCuYAE/Pb1pRHTmVK3BJXIEHZiNr10T/xG/OayMV4tb14mf8Aet+VN+O7D2kuFBcuNbXZTEgwDuOQ3pN4ngBhrjC4pJaMpnwv57aN5V5VGcZ5iW1NTYOziTdmuHt3bAISDdaGnpBOp86L45Cj5gQ0DWDI2oBwK6e7YEsAbj5QZgxEgUcy5IIEqw/1+FIu/OczQ0pBrXHjp+s2wuK0OUAEdKU+KXYxVsn7qlpPInY00hO7cELKkTHlS12kxSPifBbjKgBE76n4U3Sj3Zkv1FgtXt7wfj87OrPJJnnrRJLCG0tq4ozC5mzbMPBOh3Gqz76g4cq3cRaQrkzkAk6nbkfPaiXaPBBHY2xCBTAk6kKs7ncBtfSrWcZC55mIFPLdov8AaezkuWAHZiEDeL2lk7E86rYriNsqym0LdwKAdSc5E+LXY1b4rd7y6XOwhV938xVzs/w7v0uFlnOY18ufpTWYIuTCrq9V8CQ4pjaxCMo1yK0j7wjXQUx3FW8nI6SCR6H4aVRxvBLpS2VAz2VK5w48akjKMu4Ya848q9wDGMga0ywSDEg+GfaE7HaRG0mp7irAOp5lulDIGrccGELfCVv5bt0hEaSqIZiDqx6np0oX2osW7TL3Y+4DMgyTIHvovwDDM1lX8WWSoPvPy1FBO0tk96FBnIuseUkUVbsbMEyO1FCcCCeB3Mtx3ILG2ABG+aQZ9ZgVNxPElryqpMB/Tc9Pl6RQrhWMKDNO7aiN5PXrpVrBPnxiyDq43M86oZepMnXniM3GMl/G2cPefJaUQz6wCRuf1rfiXAcRwxrbXDbeyxIDq0Bv3ZnaR7qk4JhDieJXctxreRXcMOcCACDyqb6i74dr11XI8WVAkIY553MKPJdaWMKuO0M/mMD4nizs7XLQ0eNY3j00r1MXD+w1/KGtKjW3AZQWAyyJK6jYHavV71avM5taB+L8SPfX0e1nHeuVIG0u36b1RZkABFp9eYf8Y5V2DsDgrbJijoWe9cVgRoPE0fI1zBEFu9ew+uW3cYCP3Zot0AQbcx2QStoT1bMfgCaopffu2UGc7e4daM8bZO7JBEwI/wA+VCeF4V3bIskAhvIAwNTy1ouMZM6md2FkOH4fc0EGC6z8RTHi/GgBGmYGmzuSnDWDhZf2SImO8WPTY0r4tSEUwcpZsrcmjeOtR2NvYEdpqaQCtWQ98Sm9v9mD/vGb4CKcOwtktjE09kFvl+tJ2DgtO4UfMnX5RXR/ozw/ju3TsBkHv1P4UnGbAJWzbdK7eTJcTxa39avW2MMGOWdnE7eRERFa4vDJdUqQGU7gjUUsdqArYi7Ee22oPUnUefnVfCcfaxHeS6A+0DDr7j7VKtQsxNZ5k/olKwW6GWL/AAnuE7ojNYzFg33lJ3n9RUV9bltVRzmtTKPppPI0fwHGLV4SrqZ5HRvepqPFYA6m1EHVrR288s+yflSy+RhxzPJmpsr0g/D3Hg21PLkNfnSrikDYm6XEtCx85kc9KZ8PaZbrLbfJpqtw5SDyhjuCOlCMfwHEi699Fz7CFYN5NsaopBVuTC1NgsrwB3gDPLiBGUiIEdZ9/pV3tFimLp4mMmNTsNZ5dDPuqS1gDnIyEQQYgyPd0jnVvEWTmUhZIaYMDb19apdsFTJKa1KOD+kA9o2QL3dqdISCdiDG/MEa03cFsCzhQg3IAn03+NKvHFy3bRuJlZmBIBBBy6A05YRM1s66aEa0q9vYBK9BWoLGbfVmAUxo3OqPEQqtAGaTAA3M8qnv8XZECAkg7KBJJ6Chh4g2HBIAu4u54UVfELI/xUFFLM2e0fq9SKlI6k9JJb4vbtolj6sS6SGDucs+gqrxXjN0WGAW3atsCoCCC0gzrvTH2d7Pi2jX8YwWBmd25dZnc+QpS47jfruJFvD28is0WVbTqSzdBAJrRWtd2Z8+WJHMTsKpC5dqM9lMP/4q2TAE7nqPOrV/s+luUW93sNpFsidJJXrryqvgeB3mIGVhBkyCIo3Ixgzw4bMbexNzu73EX5rZaD/WYxUmKc/UVUC3MAfs3ziYBnMco3mapYXEd0uMSRne2iFh7MyTEjnlo5eCsmEtDXNcG2JziF1Pg32HOkuMLDHLcTofDky2kUAQFA+VeoHe7RhXNu2veFYzZZIE7DTnFZrKBY87THFlBxBnA+IXLGH4lcQarcOU9CWI+NLHaXs8bFqxjAcwbw3jJJlvvfHlRriZFvhOKI3uYwr/AHgT+BoTwfHm5b+pYtoQwVad+gHpWyfPmR5gjiK5kUrqsbjX3/61rwbiL21uID7aAEFAQxDAKDI69Ku8d4DgbK+C+zHbKCBr5wPnNAMOtkOoUuy5hmEkmOo6a670LLkQq+HEaOMtibednSyBOjBBkOgOktAMnaKGvj2vOJYtCgQdgx5ADQD0oxi8ZcvYRc2HuAHwrdldTEZjIJUaT76W+CoQ6kkZs8zy0/EaVKM7ST1mjVndCaYJrB7u4sE6g8m9D+VPn0a4Se9Y/wBVfeNdOtBExtu9FvEBQTsPunzVvunypu7F8Ia13pt3WNsiE6AnUkdY019aTT7rPdHXXkUenic/4gkXGWIykgz5UscVvZnW2NZYfjr8qcOMLcJbvLb5gWzNEyRzkddKUOH4acSSZlFmCI1OlEq7WZj2lDWC1a6wfvGi7gbYtKYh5gEdBWbGNvpqjyAdrniHpr4h7jVnG21ARSxjKCfKanweHQg90czATlYe11qRSSOf7y1qqyvIkOE4zmuu162qzljSRoIO4ka8jTdgcHh7qyFt9dNPwg0nYe7pcVUAnp/OlG72quWrjJb9kHbmCPP8qZUjWvxM7VVpUv7Rx43ZC3TkS8rgQRIKMOUSQYPXUUK4lmbDRlK3V3CqJYidZG+kH9aH8M4/dvasSAJ1idffW2Mx5uJcGUSp0JAnbyqtkYYyBIqiCSB4l3DYNbti1ZxOe0EMq2XVgdd3A0+NMmE4NaAEJi3XYaZQfOcoFLXB+JMqKyhh4dGkwvLwgDf3im1+1KqoTOWKqAZMk+sc6DUZELT7jwIkdqbRsX8tskGNJMsojX03r3ZjHYTDHvHZ7t/9xep6n86t8R4b9Zu53XUiAATtA3q1geDopykKgHtHQmPLzpq6lVXEYugsdtzHA/vB/aDieKxzAue6sqfDaG09SevrpQbgTmxjrDXCAA5mddMrcpnenG5gFuqy2w7GNBlmem3501cG7NJct5cZbtXcoAVXyuyerRofKmU37skybVada2AUzlXE+KuxDQMo1DNkBAIIHsIpWRyLN1mm3s32WxHEcty4xw+FAABUEPeiAWE6oDG/OrvajsHhLVtGtZgQ4GUuSupAEqdlkifKaE8b7fs1pRcuLbtlRlsWNDGUQrtyEchTchpMcrxI+0nDcJaxC27KqMOiAak5brhjn8RIDOARzG9DOz2CvX8UbeEVQAPbWCtufa8U61vhsXbxlgm9dCx4bdhfZQaakbTApmu8at8MsgcPvJcDkK1u6jyrRrcByiR1G3ShLB+J3ay8mNtvEYPhKLYJm4wzOdMzH94z11j0r1cnPDHxLG9icQwuvBJjNO8AdAOQ86xXd6DjM96THnEcuOYZrnCgqDMWxlx465Wu7dTSn9fw7oFdXzrtGh3Igz6U53OKLh8JhLjbDEX2j/mf9aCHE4HEW7tx2tm6H0jQmffyPWub8HE4FBEUHNlmaEg+f+dvOiXZ1T3DPzdvgNh8aN4nshhRbFy21zMcoYT4fEQDz6GqxwvdW2QT4ZjzgkD8Km1FwZML1mj9Npxbk+JjinFL5w9q0xU21cSQTLrsoI2ABO9BeEJEabSPnRHGnNbnXwlZnrK1W4SwNoSCWJY6CdJPIUssdnP2li1Itox06w2mEtXLYY5k0hoEy3IiaeuyuPuDhrsoUFAQkjTQA6j1JpEV/BaVZlbc66SW/OK6Vw1bDYDKrZbWUqWOmvOfea7RzzItT+XnnJiJf7RXMzNdtAsTJNtoG0eydtutLWCxHfYrE3IKwVUKd4A30qzxK6QWHnEiqfZ94xFzbdT66RQNjaxxzK6qfTtXEP4hGZhoRoBWuMCI0JIZTBPXzr2MzA6M2vn+Fa27G7vp+dRjM1B0zIeIXCBnmCUn5Vzri2FZU73kzb+810Piltu7d+WU+6BSbxrEZsBZlQDm0PXrWhozjpMb6lg4APSWuE37fcW0bNKsWeIiDt8KthYa6kH/AF2+VB+z2NiApysSPugjTyO9GRdzXGcnxOMx5eQ0OvKnXLjOJHpG94kvAceUtKM0d3dG+0MGU6cxtQjg+LK4nKTuSPWoLt8W1uqebfoR8x86H2LmS+reYYSOoppQFTBrcpaPgzqQxTaAb1J9TBEM4Sdyf5VHhr+VGjcwATy61ZxOEySTrAHPqJ/CsjODPpDgjHmQ3cVdRcneSq6QumnnAE0Hv9r2sMbdpWzHVsraTyFXOL4oW7Qc+YHnQi3iVZVU4TNOzM0Fo1LAgbedU0bmGWGZma1akOFODK9zjGOxouC2w3EorBSfIAnXrS/9XvYe7muYZs//ABEbKJ1zdDROylnPcdrYyw7KpOYAJlXf+tPzorjLr2mwli3duWz3SG7429ppOqzoFBFaC4AmOSSczXhl17ttiVk6QRc7tV3+6onl1oa9m7Bu3yRZQjL4mJuE7Kob4zypjtlsxR7jXGCmSwjZiJ05EbUr8XJdkRmLHLBzGSoDMCF6fypFJUu0ptrPpK2evBj32eY27QIcS2pzW2In+FhusR6V6jmBT7FARMFhp5QPyr1SteM/lhith3gDtlbjAYHKTrdunXqXb5UHbhguCSgkRqBAPIzOlHe2y/8Al2AYT+1uH4ljFCOKuM8DeJg6AbbVoHoJniBltKWyBSIzTDGDlBOm3MUY4NiTctEHeSB7wPP/ADNBsLczYht4CN/0nlVnsuwVLk/d8QHqDv7xS9SuU4l3099t2PIk+I/9I5OnP5iPwr3D8yWkKHI3hE+RIH517EoDbsWiYD3EBMcpk0Q7WcIaxYZgQ1okLmU6dR8qlUZAHzNJyq7sntxLeMLMblkNsyrAAOYkTvEz6HnT9xThzWuGm2BqoDMAPefyrnfZ7Bv3dlwGJIDCNyeRn3V0XtzjrlmzaVCfGSrGJnw8560VQxmSWA5QDqeZyriOiz1YVT4apF9/6oPzNFsRgblwqFtsfFrpVThuDP117byvhWeusx6UgcI007SPVX7/AOIXOIbKGI5QPz99bDD6ZnaDEqp3P6VjGLlTJOqO2vkYg1lEz2zcPKBvqd5P4UjjEpDe3I8ytir5Ft0gsXBULGstoIA31rnOOIUJh30KN4v4I3mm7tNxZkNm2FMzJZZzEbQCNjr86HdpyjIjHukZDH1dUYMgJ1DM3tREyNK0tIu1c+Zga9t9hHiAMJeRSSAWYSBoYPRtNgOdMPDcYjC2WM3HBO2oMkwdYjXSpezVtWRu7saKfGO8RGueRY+LJHJaB2wve6QpBPOeewI30ql+ciR1EoytJeKIudg+2h9Nf8/CouI27YFtkuK5CEGDscx0j0NM+DhrxBAgqOXQn9aMPwqyrhhaViBMkDT9al/FBMAiaTaAuS4Peb4dPsl3zAAj0irV1FaCXERPnWl3OpWSDmEgRsDQrjl/u1ImCTA9DvUABdseZqswRN+ekH4k/WcUq/7C34jI0I+97zsKu47H99316AoGWygGwXcgcthGm/WorYIw6uM1hLmgZVLW36SBqreje6q2OuRhcioCFJY3FuBlMKRqNGU+RFbFabVCifL3WGxixgvHD7NUG7G0pjpq7x11YTFZvcUW9xEuQApMw5A9kAKDJH7u1WsNZt3FZmuFVtIbgRVjPECA251igmD4e5ZCi5mYxM6SfM8h1ohgnmDnAEcLDsSlzOtxRKeHISs6wctwmBAAJoPiLWfG27Uas0g9ZiR8RPvqsvDrmHxGW4IAI8Q2OuhBG/vonxJgmPwlwCYaD8f0qdlCvx4l6Nv0+D2M6HhT4WiNLjj4EVit+Fr+0kf7V/xrFZ2BGnMG9rLQ/ojCMdcuIMnpJu/nSpjVNwhy2nTyp47R2/8AyJW1IF3NpvHeuPzpDHELKrL99Aje2dddYPIRWyOkyJUwQAvXDOyf5n41X4RispuBif2YG3mTXrnFbea8LYIzgBZUknXWIG9a4PB3My5wyE6agjn5/wAMzQW7dvMfpg3qDaO8LY28C9tUloUkFdgdAJ+JqlxG+4QWnY6GSJ08jHxonh8MBeuMojRR79SfxFCu0Ql/QcqmrxuAmnqkK0lz/wBR07HdoUs3LKX7p7tRAG4DHRZHrp7xXRO2OKRLEs/dkmbZj7wBI+U0ifRZwbDXbnfOyG4JK29J0+8w567elOXbzDW8Rh7tjOneoneAZoYb6xvBGlPC9RMxrckNOQX+1bMEfMSWcqRJmNZPptUvB2e5dv3QZ8QAbyA6+tKt64ueFAGUGCOY0Ip67MsqW8rTlZYJAmJ50i9FrTjvNTR2te+SOFk2FY5jPPQzVn+jmiV1XnBBj3VWR1VsxlgNhG55TVe6smRud486zwB3m0VJIImOKIcqQBoZE6zOhU+RFJ3a/ilxiLepRYjOAWXombcqNBJ10p8w1gqj59FjSTueUVpwrs1hsUt65fS4SrKBlfLyqzS27faekx/qVI/OOvSLXDe0FtMGUKW7knK1thr0V1O8ZdDH7opXw9kLmJEQdqf+B9h8Nfxl2yneKECkQ86HNm8USNhV7tl9HlnCtYFu7dAuFsweGjKAegmr1K9ZjYbOIBw4i7aOsMhn4AimjKVCv90iDSsrk9wdSVuZD5wSs/IUzK5dAgG3Osq8YM+moYMmPt+0zeuK5XKpzA7zuKAdoMOLmItqSCrBhDTAgbmN9aNm6bcCCPMihXG3U4m0RInNA+FcobDzmpqBTb/OZhcYwKi6wNq2SyJB9o+1pty06TStjsXnzNc8K3SWgCJ18I8tBTmWygn3k0Ctm3Ytpf7vMQ3iH7waQy+UgyPOtGq8N1mTqPp5rPBg3ibjuFItsjLEaKBBMctTMzVrA4BzaOUOQpy94M5QddVHXrVLjmLtXPsrGYjNnDGVImYVl2lZnONCBRdOMWrKF8zANEqjQyuPa0JyssjnrrpTiWxxM4YJgu7xS53eQuzBHIZTOWQYkA660bxVlbxwpLqhz7sY0jXelnC32vXHEZmuvm3mNedNuD4Ge8tAI1wtKqCJ1PQGIETSrAMgmU0lhWy9jHXguOW8bhJUrIIyEECQZE8zp869RPsh2cvILgdVT2YAadp3javUg1L4jhaRxugDt7jcnBMNaBAN1h8sxP8AeNc/xvET3S2IEkDOxMwOgopfxtzFFbNyO7wwKqI5zGpoLiEVb6jaATHkKtAmbLvHuJrda1atoB4l8QA5ATtyMbUVJBuCdlE+/wD0mgXCkD31MeyCxHmdBV69cOR9TNx8o8utSXnLhRNr6eNlJc/zEjwvH7KSHZszMTt5wNvIChvEsaHdsuq9a3bgyFdT4iYGuoqhj7hto1rTffnTK61ByJDfqLHQK86Z9BjZrl9zGihQOep1od9LvEQMaxQ+Lu1WQefizKT01Fc84Nxe5h5NtmQkjxKTtI09Ki4pjWuEvLE9SfnT9hzmSZm1i4oMs0LoD6GJ+VOGD7U4dJh12jUGkC1blTJ0/WsPhYGhB9PzpdtKv1lel1TUg7R1nQsR2nsNHjX3T+lantBh/wDer7p/SueJh3OmU+sVuuFM+w3lrSfwieZZ/q1o7ToX/wAQ2TE3gfInT8Kbvo9xSXUxqI4bwowPxB39K4vhsBcXXVNDrXRPocuMuLdWJ+1tNoeq67ehr34dUBIi7ta9ygERu7DpHFsUNADaUx+HzqH6Qxif6Qs53UWAGZBptChpkTJq92IT/wA0xBO/coPPdjSz9IGBKcQuscQzL3RuFST4cxjLM7eEmm19OZE/DGKWExAa077ZLzN6eKfzpmTiyA+2sRyZf1pP4XbjD3RcITOhZQdz8vTehX9GM5AUSSJn+VKegWE5mhVq2qUADPE6tbx1iMzsp0IXMwM9NAfxpZvXA+KtwQYQnQgga+VJ93hNy2wzsTygEz5D1o72dwzC8SwjwD135+dLOmWpSwMdTq2tcKV7/tGW7qrekUGWyLmFRDs2UGOhYUR4ldyWnPlQ3hSn6oD01B6QZFKQcA/Mt1bAuR/TGjtb2SwWCsh/q5JzBZN1pOkGY060S7CdlsLewRvtaRnJcq7qCy5SY1PpVn6YRm4ejgblD8R+tF+wtsDgwjfu7vyZ6tUe3kz5smcr4tdVWVwqvLgaAKd9RoBMinfGYu2UBwdsWygF2cvjJXWJOijQjfnXOePLluWEURLSfcafOy3aILbWxdWRcZhI1LgwMgjUa6z512wAAGCuSM9o5dkcJdtLdzA5WYMmZ2YkETrPnXqo4DiDWL162t0ugCET4ipggrJ5CAffXqD04zePE5pdtKmMxcnmH9x1/EH5UKx4nEMTAHd/DNA2ozxxIx9zX2rQnyOsH4Gl3GtrfaZgqoI6gEgfEiqF8xVowxAhPgiQLz6GTAPktTWWhhM+FJ9Sxn8K2thbWG1IELqfMisIw8eoPsRB5Zd9KgILMWm6dtdap8SK0wLS40MkH0Bqp2z4J9XSw7kZrokKJ0GmpJ560WzKfDIJII8pIMUM+kXin1m5a8JXura24MamBJEE8wKooJLTO1XQRUykpIGk/IEb1EoM7b8qNYa2v1e4dgAg1/ibX8BQa8Ifc6T+NVg5kREZeBcP+yJIBBMR6fzr1rhygEsBMmAPWiXCGZLFsADbX3nU7VOmHKsSIbzP5VEz8maArwo4glbGusgcuVYw+FkswAnaTRPEWHubgCNfKKlw/JQoHqZ+XKubj2hBVaUjZOzARvRrsei2sZho0JuQdIkOhBHzodfwjqwcnMPLkOo5UWsYlUKXZnK6HzPiEn4Gu7oD19Y79lbOXi+JE7Wkjru4rmvanhq28TixbLuGvLaEnqFLR1iWrouDYDi+LVtA2EVs3QeIEzXMcCvdjDuGY53e6JG+hyk9TEUzGBJcbmhjg99O+RYOV7V1DIBgwMunumgWCuC2oB0bL8vKimGeHtOqm5kYF4GsEEaDnVNQO8gidNAdMupMfCKUDkHMtCgMJA9zM/hGi7TufP1qxhCfrD6Qe7X86vNaIc3lXYQBO/UyKpYB5vXD/Cg/6qXYeDiU6VcWrmadoLnhyDzJPpVvBWIwyqRoUHzFUOImTePRVT+0RRbG3QllpkgDT8qFuFQCODh7LXPQDEcO157zg9kxJISfdGvrvRfsddB4OuUz9ncB9ZeR8aWuN4w2+C4ZwPvBRr1BGvwrbsFiy3A7p5o9z/qJ/A1b8z5/OZz7ilgtixP3Lc/GrYtAFCGKsCsEHUSYkfGq2GtF791t4hdvfRW7hdAck5XEH4fOaBn9+JUlX+1mMnYe6zWndpcs5OaNTqRrG21erXsVaZrPhJWFUNHXxT869UzO+TKEqTaIvcVI+vXm5KoGvWNvmKXbayLanLnuXi2pnYmNPSvcWx103bjqfC9xiIaDoY1020B99R2LdsOisrZkU5j1mfEp67GauAO3EzmYepk9My53YbRiVAMPzjzA56/KvYa2qXCpeCPYuaQRyJjSOVSS6+NhmWCGuqBrpoWXkeVU8QiqodSSA2ynTIR+ppJU9JbvXOV5hzBEXBDCCNCB1560r8VP2rCdFOk9NKK8MkXJU+FhsDOo/wBKWsZiJZm3nf4mioXDGBq3UovmGrxVcHeiJN1QOY2X+dBMhuNC6EyQfQa1NY4iCgtER4w3kREVvdFsRB1I3A2Ow91OXjMkY8CNnCCDatMSdVFXi/tRm115UI7NcQQ2xadlD2/CJ0nnv5UbSAs6QedZliEMZt0WB1GJBcxDaeE6cjWcKpjOWCmfZ5RXnQEc/Wagu3EEKTy6V4N2hmsYyxl0XJ3Ov+dK9fdTZZfCGgAAanfSI1k1LgOF3buXKmQNs1w5ZPMAHnHWtsViUww7qx9u14x3ZHizjaSPZIOsjTajRWzkyTUXVgbUOTLXaPilq7iHa1cBFzhzoYIkMpErrrI6GgS4UWL1hA5b7JoLRvC8htpRPG8FsWLDm/F29eWXaNejZeaOmkjZqAvxUXXslxDwyNA0PhWHUnkQJjlNVsfbxIKsbxnzC+LsiMykg7esE1Ss3QoIyTO9TX72xIM/Korl8KCzEAVIC2Jr7VByZm3JEZsoOmUdPWtsKEGIuiVGVUETuRM/iKF3OLBtLIkzBc+yvOfOhrXGUxHe3W3B1MmfF5D2Y9KNUJBzBa0IwKQleaWSJPeXZI8gdPwonxUS9u1mGpzEAzt1jal3DYFhkW6dANhsDyJPvip+HFkuFktZ2yQRm0DT1P4c6YUBII7Sf1SiMrf8jG7jd+ez9gcxiCv9kv8ApU30eX54TxC2NckkD3GqOLun+jUtEC4lu6WYqCrWmOaO8R9Y19oaaiqfZi/dt4fEi2It3XKtd+6AGOkRpNOP5RIOCTB+BeBcgvL3PZQRIGkljsPSr/1Uoue5cNsbxnJnoTm0+VM/Duyb38KrW8iumhgyGJnxAx4T13ml3i3Db1ls2LVhb0AIAKE7ATvJNTtYS3GJXSEx7s/4jP8ARqSy3wocrmUyYEzmJ91eoj9Hdq6wvMR3akplUCeTbnrWK8MntCZdpxmcjx1hrbkG26HNHiEdQNSI2393SrrcStvaFrEJmQKTbur+0QDcdGUHaun8S7LtcnvL5YHkySPm1BsT9GtliDng6QQu0bbtThqNx5EQ2kwMhszl74gwVDmD97aRrEwY5VTwmJbUagHlyP8APY11lfoqt7/WGmf3Ov8AzUTTsiiQPsmgRJsqTy11PlXWuHieq07noZzTALbIRwxU6ErMDSeVLmIsQSATPMeddvPZW3vlw58jh1P51WxPZCy4AKWR5payn5PrS1vCHpHvpGYYyJw66uUiCZrDZlImu5nslhxCmzYaBu1tif8A9laN2Vw4P7DDf/hb/wDpRjUqe0V+BfyJxK1iSCdJnQ1cwvE7q/sy0jz8J9xrrx7L4aZ+r4fX/hvHw72st2csRpZw6+lkz/ec0L3qe0JNFaDwZzrh3GydL+RRG8/lREYiw7ZlxBTTL4WAnT0mndeA2l/2OGPrh1/WtzgrSf8AtsIf/sfo1JDV5ziUNTfjBIMR4t3lZjjGQqQPtLmZmO2igaadaIYPH4bDibQe7d5uxgRGUwTtBAIimYYewTJwmFJ/+mR/31rf4JhH1OEsD+qHX8HozcnzJ/wlmeMRL4riziGL4jEFWmQEAgctzuSN6qcMS1bfObueJCroAAd5HM05XOC4NdBg7MeZufm9YTAYT/5Kx/f/AMde9VMYhDTWDkYivxXjkD7MSx8hoPQml27buOc7Z3jkWUR7utdV/o3Cx/6PD7fut/jqniOF4Q/+0sj0zj/uriW1L0hNTe3XE562IuaqiAaROYTEcwNDuaksXjPhE82Yk5ieR9BtFPa8Lwog/Vk/t3P8VathsMZnD6HkLt0f91EL0PE4abvMTreLLBlYqluDJgkx0Ua6+tXl4zh0UrZU5YAOml1eYdT7LjcNTF/R+D0/8IpP8V26R8M+tVeLLYs2nKYWwCB4SA2msTqx1o1sTsIqyiwjcxkOD+1XNdD9wkrmUhrzK0GHE/bKsbCSCKs3MYbV3Na7sXGjwoIt3rbTDupbwlQZPmKrYK0SoLM2VAMqISoBgy3M5jOpBE1b7uzoow9sLvEvr6kNJrz3Bes5XpbHGZbwXHWsDIt2ywInNnMH/lA/OtuI8V+s2yl7FWymYHLb01Bke1vUQwuGCz9UtH/muf46ltWrEaYSx7w5/F6kIrJ3DOZUlNoGMCNfYvBrF0d8XPhJh8sTm5CvVt2Ou24uZbFpPZHgBAO/KfOvUwY8mKYW57T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4543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78" y="400094"/>
            <a:ext cx="7024744" cy="1143000"/>
          </a:xfrm>
        </p:spPr>
        <p:txBody>
          <a:bodyPr/>
          <a:lstStyle/>
          <a:p>
            <a:r>
              <a:rPr lang="en-US" dirty="0" smtClean="0"/>
              <a:t>Fief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3094"/>
            <a:ext cx="6777317" cy="3508977"/>
          </a:xfrm>
        </p:spPr>
        <p:txBody>
          <a:bodyPr/>
          <a:lstStyle/>
          <a:p>
            <a:r>
              <a:rPr lang="en-US" dirty="0" smtClean="0"/>
              <a:t>Fief was a land grant that came with a Castle and Peasants</a:t>
            </a:r>
          </a:p>
          <a:p>
            <a:r>
              <a:rPr lang="en-US" dirty="0" smtClean="0"/>
              <a:t>A Fief needed 15 to 30 Peasant Families </a:t>
            </a:r>
          </a:p>
          <a:p>
            <a:r>
              <a:rPr lang="en-US" dirty="0" smtClean="0"/>
              <a:t>Warriors bought horses and battle equipment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45" y="3581400"/>
            <a:ext cx="3695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1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</a:t>
            </a:r>
            <a:r>
              <a:rPr lang="en-US" dirty="0" smtClean="0"/>
              <a:t>assal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Vassal was a rank of lord which was a noble who served the next higher up</a:t>
            </a:r>
          </a:p>
          <a:p>
            <a:r>
              <a:rPr lang="en-US" dirty="0" smtClean="0"/>
              <a:t>Vassal's owed fealty to there lords</a:t>
            </a:r>
          </a:p>
          <a:p>
            <a:r>
              <a:rPr lang="en-US" dirty="0" smtClean="0"/>
              <a:t>There was female Vassals as well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377276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905000"/>
            <a:ext cx="6777317" cy="3508977"/>
          </a:xfrm>
        </p:spPr>
        <p:txBody>
          <a:bodyPr/>
          <a:lstStyle/>
          <a:p>
            <a:r>
              <a:rPr lang="en-US" dirty="0" smtClean="0"/>
              <a:t> An official ceremony between a Lord and  Vassal</a:t>
            </a:r>
          </a:p>
          <a:p>
            <a:r>
              <a:rPr lang="en-US" dirty="0" smtClean="0"/>
              <a:t>Pledged to be ready for Military service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510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60081"/>
            <a:ext cx="7024744" cy="1143000"/>
          </a:xfrm>
        </p:spPr>
        <p:txBody>
          <a:bodyPr/>
          <a:lstStyle/>
          <a:p>
            <a:r>
              <a:rPr lang="en-US" dirty="0" smtClean="0"/>
              <a:t>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4511"/>
            <a:ext cx="6777317" cy="3508977"/>
          </a:xfrm>
        </p:spPr>
        <p:txBody>
          <a:bodyPr/>
          <a:lstStyle/>
          <a:p>
            <a:r>
              <a:rPr lang="en-US" dirty="0" smtClean="0"/>
              <a:t>Mock battles between Knights to show military skills</a:t>
            </a:r>
          </a:p>
          <a:p>
            <a:r>
              <a:rPr lang="en-US" dirty="0" smtClean="0"/>
              <a:t>Nobles looked forward to them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64" y="3124200"/>
            <a:ext cx="525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533400"/>
            <a:ext cx="7024744" cy="1143000"/>
          </a:xfrm>
        </p:spPr>
        <p:txBody>
          <a:bodyPr/>
          <a:lstStyle/>
          <a:p>
            <a:r>
              <a:rPr lang="en-US" dirty="0" smtClean="0"/>
              <a:t>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48012"/>
            <a:ext cx="6777317" cy="3508977"/>
          </a:xfrm>
        </p:spPr>
        <p:txBody>
          <a:bodyPr/>
          <a:lstStyle/>
          <a:p>
            <a:r>
              <a:rPr lang="en-US" dirty="0" smtClean="0"/>
              <a:t>Code in which Knights must follow to be brave and respect women </a:t>
            </a:r>
          </a:p>
          <a:p>
            <a:r>
              <a:rPr lang="en-US" dirty="0" smtClean="0"/>
              <a:t>Knights had several people to help them</a:t>
            </a:r>
          </a:p>
          <a:p>
            <a:r>
              <a:rPr lang="en-US" dirty="0" smtClean="0"/>
              <a:t>Attends helped with horses and kept there gear ready 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64" y="35814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44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7200"/>
            <a:ext cx="7024744" cy="1143000"/>
          </a:xfrm>
        </p:spPr>
        <p:txBody>
          <a:bodyPr/>
          <a:lstStyle/>
          <a:p>
            <a:r>
              <a:rPr lang="en-US" dirty="0" smtClean="0"/>
              <a:t>Manorialism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3508977"/>
          </a:xfrm>
        </p:spPr>
        <p:txBody>
          <a:bodyPr/>
          <a:lstStyle/>
          <a:p>
            <a:r>
              <a:rPr lang="en-US" dirty="0" smtClean="0"/>
              <a:t>Gave Lords and peasants with food, shelter, and protection</a:t>
            </a:r>
          </a:p>
          <a:p>
            <a:r>
              <a:rPr lang="en-US" dirty="0" smtClean="0"/>
              <a:t>Also called </a:t>
            </a:r>
            <a:r>
              <a:rPr lang="en-US" dirty="0"/>
              <a:t>Manorial System, Seignorialism, or </a:t>
            </a:r>
            <a:r>
              <a:rPr lang="en-US" dirty="0" smtClean="0"/>
              <a:t>Seigniorial </a:t>
            </a:r>
            <a:r>
              <a:rPr lang="en-US" dirty="0" smtClean="0"/>
              <a:t>System </a:t>
            </a:r>
          </a:p>
          <a:p>
            <a:r>
              <a:rPr lang="en-US" dirty="0" smtClean="0"/>
              <a:t>Started in late Roman Empire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447925" cy="30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88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80621"/>
            <a:ext cx="7024744" cy="1143000"/>
          </a:xfrm>
        </p:spPr>
        <p:txBody>
          <a:bodyPr/>
          <a:lstStyle/>
          <a:p>
            <a:r>
              <a:rPr lang="en-US" dirty="0" smtClean="0"/>
              <a:t>Castle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3914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298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</TotalTime>
  <Words>339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Austin</vt:lpstr>
      <vt:lpstr>12-2 Medieval Life</vt:lpstr>
      <vt:lpstr>Feudalism </vt:lpstr>
      <vt:lpstr>Fief </vt:lpstr>
      <vt:lpstr>Vassal </vt:lpstr>
      <vt:lpstr>Homage </vt:lpstr>
      <vt:lpstr>Tournament</vt:lpstr>
      <vt:lpstr>Chivalry</vt:lpstr>
      <vt:lpstr>Manorialism</vt:lpstr>
      <vt:lpstr>Castle Map</vt:lpstr>
      <vt:lpstr>Serf</vt:lpstr>
      <vt:lpstr>Knights</vt:lpstr>
      <vt:lpstr>Lords</vt:lpstr>
      <vt:lpstr>Ladies</vt:lpstr>
      <vt:lpstr>Peasants</vt:lpstr>
      <vt:lpstr>Work-Citied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12-2 Medieval Life</dc:title>
  <dc:creator>MVR3</dc:creator>
  <cp:lastModifiedBy>Microsoft account</cp:lastModifiedBy>
  <cp:revision>13</cp:revision>
  <dcterms:created xsi:type="dcterms:W3CDTF">2014-03-05T13:58:09Z</dcterms:created>
  <dcterms:modified xsi:type="dcterms:W3CDTF">2014-03-08T20:27:29Z</dcterms:modified>
</cp:coreProperties>
</file>