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508D-E19B-486B-AEB5-A382CF66434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3B6C-B71E-495A-97C2-C98E8B26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3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508D-E19B-486B-AEB5-A382CF66434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3B6C-B71E-495A-97C2-C98E8B26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508D-E19B-486B-AEB5-A382CF66434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3B6C-B71E-495A-97C2-C98E8B26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508D-E19B-486B-AEB5-A382CF66434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3B6C-B71E-495A-97C2-C98E8B26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508D-E19B-486B-AEB5-A382CF66434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3B6C-B71E-495A-97C2-C98E8B26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9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508D-E19B-486B-AEB5-A382CF66434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3B6C-B71E-495A-97C2-C98E8B26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9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508D-E19B-486B-AEB5-A382CF66434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3B6C-B71E-495A-97C2-C98E8B26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508D-E19B-486B-AEB5-A382CF66434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3B6C-B71E-495A-97C2-C98E8B26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6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508D-E19B-486B-AEB5-A382CF66434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3B6C-B71E-495A-97C2-C98E8B26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8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508D-E19B-486B-AEB5-A382CF66434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3B6C-B71E-495A-97C2-C98E8B26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508D-E19B-486B-AEB5-A382CF66434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3B6C-B71E-495A-97C2-C98E8B26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1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508D-E19B-486B-AEB5-A382CF66434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E3B6C-B71E-495A-97C2-C98E8B26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learningsite.co.uk/medievil_church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wadvent.org/cathem/06799a.htm" TargetMode="External"/><Relationship Id="rId5" Type="http://schemas.openxmlformats.org/officeDocument/2006/relationships/hyperlink" Target="http://www.greatsites.com/" TargetMode="External"/><Relationship Id="rId4" Type="http://schemas.openxmlformats.org/officeDocument/2006/relationships/hyperlink" Target="http://www.wycliffe.or/about/ourhistory/johnwycliffe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Elephant" pitchFamily="18" charset="0"/>
              </a:rPr>
              <a:t>13-4</a:t>
            </a:r>
            <a:endParaRPr lang="en-US" dirty="0">
              <a:latin typeface="Elephan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300" dirty="0" smtClean="0">
                <a:solidFill>
                  <a:schemeClr val="tx1"/>
                </a:solidFill>
                <a:latin typeface="Elephant" pitchFamily="18" charset="0"/>
              </a:rPr>
              <a:t>The Troubled Church</a:t>
            </a:r>
          </a:p>
          <a:p>
            <a:endParaRPr lang="en-US" sz="4300" dirty="0" smtClean="0">
              <a:solidFill>
                <a:schemeClr val="tx1"/>
              </a:solidFill>
              <a:latin typeface="Elephant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Elephant" pitchFamily="18" charset="0"/>
              </a:rPr>
              <a:t>By: </a:t>
            </a:r>
            <a:r>
              <a:rPr lang="en-US" dirty="0" err="1" smtClean="0">
                <a:solidFill>
                  <a:schemeClr val="tx1"/>
                </a:solidFill>
                <a:latin typeface="Elephant" pitchFamily="18" charset="0"/>
              </a:rPr>
              <a:t>Zain</a:t>
            </a:r>
            <a:r>
              <a:rPr lang="en-US" dirty="0" smtClean="0">
                <a:solidFill>
                  <a:schemeClr val="tx1"/>
                </a:solidFill>
                <a:latin typeface="Elephant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Elephant" pitchFamily="18" charset="0"/>
              </a:rPr>
              <a:t>Mathena</a:t>
            </a:r>
            <a:r>
              <a:rPr lang="en-US" dirty="0" smtClean="0">
                <a:solidFill>
                  <a:schemeClr val="tx1"/>
                </a:solidFill>
                <a:latin typeface="Elephant" pitchFamily="18" charset="0"/>
              </a:rPr>
              <a:t>, Logan March, Kenny Brewer, and Claire Blythe</a:t>
            </a:r>
            <a:endParaRPr lang="en-US" dirty="0">
              <a:solidFill>
                <a:schemeClr val="tx1"/>
              </a:solidFill>
              <a:latin typeface="Elephan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63965"/>
            <a:ext cx="9131073" cy="892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lephant" pitchFamily="18" charset="0"/>
              </a:rPr>
              <a:t>Babylonian Captivity</a:t>
            </a:r>
            <a:endParaRPr lang="en-US" dirty="0"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Elephant" pitchFamily="18" charset="0"/>
              </a:rPr>
              <a:t>Increase of interest in the church</a:t>
            </a:r>
          </a:p>
          <a:p>
            <a:r>
              <a:rPr lang="en-US" dirty="0" smtClean="0">
                <a:latin typeface="Elephant" pitchFamily="18" charset="0"/>
              </a:rPr>
              <a:t>Pope Clement V. moved his court from Rome to Avignon. Clement was pope from 1305-1314.</a:t>
            </a:r>
          </a:p>
          <a:p>
            <a:r>
              <a:rPr lang="en-US" dirty="0" smtClean="0">
                <a:latin typeface="Elephant" pitchFamily="18" charset="0"/>
              </a:rPr>
              <a:t>Babylonian Captivity- the long exile of the popes in Avignon</a:t>
            </a:r>
          </a:p>
          <a:p>
            <a:r>
              <a:rPr lang="en-US" dirty="0" smtClean="0">
                <a:latin typeface="Elephant" pitchFamily="18" charset="0"/>
              </a:rPr>
              <a:t>Named after the exile of Jew in Babylon in the 500s B.C.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31" y="4187536"/>
            <a:ext cx="1871769" cy="220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72231" y="6393872"/>
            <a:ext cx="185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(Pope Clement V.)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1" cy="916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06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lephant" pitchFamily="18" charset="0"/>
              </a:rPr>
              <a:t>The Great Schism</a:t>
            </a:r>
            <a:endParaRPr lang="en-US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Elephant" pitchFamily="18" charset="0"/>
              </a:rPr>
              <a:t>Pope Gregory </a:t>
            </a:r>
            <a:r>
              <a:rPr lang="en-US" sz="2200" dirty="0" smtClean="0">
                <a:solidFill>
                  <a:schemeClr val="bg1"/>
                </a:solidFill>
                <a:latin typeface="Elephant" pitchFamily="18" charset="0"/>
              </a:rPr>
              <a:t>XI-attended the Universit</a:t>
            </a:r>
            <a:r>
              <a:rPr lang="en-US" sz="2200" dirty="0" smtClean="0">
                <a:solidFill>
                  <a:schemeClr val="bg1"/>
                </a:solidFill>
                <a:latin typeface="Elephant" pitchFamily="18" charset="0"/>
              </a:rPr>
              <a:t>y of Perugia-</a:t>
            </a:r>
            <a:r>
              <a:rPr lang="en-US" sz="220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Elephant" pitchFamily="18" charset="0"/>
              </a:rPr>
              <a:t>left Avignon and returned to Rome.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Elephant" pitchFamily="18" charset="0"/>
              </a:rPr>
              <a:t>After his death, cardinals were fighting over who should be named pope.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Elephant" pitchFamily="18" charset="0"/>
              </a:rPr>
              <a:t>One pope in Avignon, one pope in Rome= The Great Schism.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Elephant" pitchFamily="18" charset="0"/>
              </a:rPr>
              <a:t>Noblemen called for a reform. Their solution? A general church council. 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Elephant" pitchFamily="18" charset="0"/>
              </a:rPr>
              <a:t>One council elected a third pope.</a:t>
            </a:r>
            <a:r>
              <a:rPr lang="en-US" sz="2200" dirty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Elephant" pitchFamily="18" charset="0"/>
              </a:rPr>
              <a:t>Another council corrected the error.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81" y="4896033"/>
            <a:ext cx="1447800" cy="189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7452" y="6723145"/>
            <a:ext cx="1835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(Pope Gregory XI)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4875068"/>
            <a:ext cx="1528745" cy="189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28555" y="6747617"/>
            <a:ext cx="193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(Pope Clement VII)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62" y="4866159"/>
            <a:ext cx="1549338" cy="190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98105" y="6717722"/>
            <a:ext cx="167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(Pope Urban VI)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0"/>
            <a:ext cx="97536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lephant" pitchFamily="18" charset="0"/>
              </a:rPr>
              <a:t>Calls for Reform</a:t>
            </a:r>
            <a:endParaRPr lang="en-US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Elephant" pitchFamily="18" charset="0"/>
              </a:rPr>
              <a:t>The church’s authority weakened</a:t>
            </a:r>
            <a:r>
              <a:rPr lang="en-US" sz="2800" dirty="0" smtClean="0">
                <a:latin typeface="Elephant" pitchFamily="18" charset="0"/>
              </a:rPr>
              <a:t>.</a:t>
            </a:r>
          </a:p>
          <a:p>
            <a:r>
              <a:rPr lang="en-US" sz="2800" dirty="0" smtClean="0">
                <a:latin typeface="Elephant" pitchFamily="18" charset="0"/>
              </a:rPr>
              <a:t>The church collected 10% of everybody’s money. </a:t>
            </a:r>
            <a:endParaRPr lang="en-US" sz="2800" dirty="0" smtClean="0">
              <a:latin typeface="Elephant" pitchFamily="18" charset="0"/>
            </a:endParaRPr>
          </a:p>
          <a:p>
            <a:r>
              <a:rPr lang="en-US" sz="2800" dirty="0" smtClean="0">
                <a:latin typeface="Elephant" pitchFamily="18" charset="0"/>
              </a:rPr>
              <a:t>Simony-the selling of church positions- was disliked by many church goers.</a:t>
            </a:r>
            <a:endParaRPr lang="en-US" sz="2800" dirty="0" smtClean="0">
              <a:latin typeface="Elephant" pitchFamily="18" charset="0"/>
            </a:endParaRPr>
          </a:p>
          <a:p>
            <a:r>
              <a:rPr lang="en-US" sz="2800" dirty="0" smtClean="0">
                <a:latin typeface="Elephant" pitchFamily="18" charset="0"/>
              </a:rPr>
              <a:t>John Wycliffe- criticized the church.</a:t>
            </a:r>
          </a:p>
          <a:p>
            <a:r>
              <a:rPr lang="en-US" sz="2800" dirty="0" smtClean="0">
                <a:latin typeface="Elephant" pitchFamily="18" charset="0"/>
              </a:rPr>
              <a:t>Wycliffe tried to translate the Bible to English.</a:t>
            </a:r>
          </a:p>
          <a:p>
            <a:r>
              <a:rPr lang="en-US" sz="2800" dirty="0" smtClean="0">
                <a:latin typeface="Elephant" pitchFamily="18" charset="0"/>
              </a:rPr>
              <a:t>His ideas spread even after his </a:t>
            </a:r>
            <a:r>
              <a:rPr lang="en-US" sz="2800" dirty="0" smtClean="0">
                <a:latin typeface="Elephant" pitchFamily="18" charset="0"/>
              </a:rPr>
              <a:t>death .</a:t>
            </a:r>
          </a:p>
          <a:p>
            <a:r>
              <a:rPr lang="en-US" sz="2800" dirty="0" smtClean="0">
                <a:latin typeface="Elephant" pitchFamily="18" charset="0"/>
              </a:rPr>
              <a:t>44 years after he died, the pope ordered his bones to be burned.</a:t>
            </a:r>
            <a:r>
              <a:rPr lang="en-US" sz="2800" dirty="0" smtClean="0">
                <a:latin typeface="Elephant" pitchFamily="18" charset="0"/>
              </a:rPr>
              <a:t> </a:t>
            </a:r>
            <a:endParaRPr lang="en-US" sz="2800" dirty="0" smtClean="0">
              <a:latin typeface="Elephant" pitchFamily="18" charset="0"/>
            </a:endParaRPr>
          </a:p>
          <a:p>
            <a:r>
              <a:rPr lang="en-US" sz="2800" dirty="0" smtClean="0">
                <a:latin typeface="Elephant" pitchFamily="18" charset="0"/>
              </a:rPr>
              <a:t>The </a:t>
            </a:r>
            <a:r>
              <a:rPr lang="en-US" sz="2800" dirty="0" err="1" smtClean="0">
                <a:latin typeface="Elephant" pitchFamily="18" charset="0"/>
              </a:rPr>
              <a:t>Lollards</a:t>
            </a:r>
            <a:r>
              <a:rPr lang="en-US" sz="2800" dirty="0" smtClean="0">
                <a:latin typeface="Elephant" pitchFamily="18" charset="0"/>
              </a:rPr>
              <a:t>-  Wycliffe’s followers.</a:t>
            </a:r>
          </a:p>
          <a:p>
            <a:endParaRPr lang="en-US" dirty="0">
              <a:latin typeface="Elephan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979" y="4977061"/>
            <a:ext cx="1323974" cy="167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1001" y="6673334"/>
            <a:ext cx="157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(John Wycliffe)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05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lephant" pitchFamily="18" charset="0"/>
              </a:rPr>
              <a:t>Jan Hus</a:t>
            </a:r>
            <a:endParaRPr lang="en-US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Elephant" pitchFamily="18" charset="0"/>
              </a:rPr>
              <a:t>Czechs became aware of their national identity.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Elephant" pitchFamily="18" charset="0"/>
              </a:rPr>
              <a:t>Jan Hus- preacher, received master’s degree in theology in 1348</a:t>
            </a:r>
            <a:r>
              <a:rPr lang="en-US" sz="4000" dirty="0" smtClean="0">
                <a:solidFill>
                  <a:schemeClr val="bg1"/>
                </a:solidFill>
                <a:latin typeface="Elephant" pitchFamily="18" charset="0"/>
              </a:rPr>
              <a:t>. He earned his living by performing in the church.  </a:t>
            </a:r>
            <a:endParaRPr lang="en-US" sz="4000" dirty="0" smtClean="0">
              <a:solidFill>
                <a:schemeClr val="bg1"/>
              </a:solidFill>
              <a:latin typeface="Elephant" pitchFamily="18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Elephant" pitchFamily="18" charset="0"/>
              </a:rPr>
              <a:t>A.D. 1415, council at Constance demanded Hus to come to them.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Elephant" pitchFamily="18" charset="0"/>
              </a:rPr>
              <a:t>Hus’ followers were the </a:t>
            </a:r>
            <a:r>
              <a:rPr lang="en-US" sz="4000" dirty="0" err="1" smtClean="0">
                <a:solidFill>
                  <a:schemeClr val="bg1"/>
                </a:solidFill>
                <a:latin typeface="Elephant" pitchFamily="18" charset="0"/>
              </a:rPr>
              <a:t>Hussites</a:t>
            </a:r>
            <a:r>
              <a:rPr lang="en-US" sz="4000" dirty="0" smtClean="0">
                <a:solidFill>
                  <a:schemeClr val="bg1"/>
                </a:solidFill>
                <a:latin typeface="Elephant" pitchFamily="18" charset="0"/>
              </a:rPr>
              <a:t>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Elephant" pitchFamily="18" charset="0"/>
              </a:rPr>
              <a:t>The churches five crusades on the </a:t>
            </a:r>
            <a:r>
              <a:rPr lang="en-US" sz="4000" dirty="0" err="1" smtClean="0">
                <a:solidFill>
                  <a:schemeClr val="bg1"/>
                </a:solidFill>
                <a:latin typeface="Elephant" pitchFamily="18" charset="0"/>
              </a:rPr>
              <a:t>Hussites</a:t>
            </a:r>
            <a:r>
              <a:rPr lang="en-US" sz="4000" dirty="0" smtClean="0">
                <a:solidFill>
                  <a:schemeClr val="bg1"/>
                </a:solidFill>
                <a:latin typeface="Elephant" pitchFamily="18" charset="0"/>
              </a:rPr>
              <a:t>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Elephant" pitchFamily="18" charset="0"/>
              </a:rPr>
              <a:t>In A.D. 1436, the church made a compromise with the </a:t>
            </a:r>
            <a:r>
              <a:rPr lang="en-US" sz="4000" dirty="0" err="1" smtClean="0">
                <a:solidFill>
                  <a:schemeClr val="bg1"/>
                </a:solidFill>
                <a:latin typeface="Elephant" pitchFamily="18" charset="0"/>
              </a:rPr>
              <a:t>Hussites</a:t>
            </a:r>
            <a:r>
              <a:rPr lang="en-US" sz="4000" dirty="0" smtClean="0">
                <a:solidFill>
                  <a:schemeClr val="bg1"/>
                </a:solidFill>
                <a:latin typeface="Elephant" pitchFamily="18" charset="0"/>
              </a:rPr>
              <a:t>.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Elephant" pitchFamily="18" charset="0"/>
              </a:rPr>
              <a:t>The ideas of Jan Hus still continued to spread.</a:t>
            </a:r>
          </a:p>
          <a:p>
            <a:endParaRPr lang="en-US" dirty="0" smtClean="0">
              <a:latin typeface="Elephant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400" y="4190999"/>
            <a:ext cx="1399199" cy="176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2599" y="6488668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(Jus Hus)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5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lephant" pitchFamily="18" charset="0"/>
              </a:rPr>
              <a:t>Works Cited</a:t>
            </a:r>
            <a:endParaRPr lang="en-US" dirty="0"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CC"/>
                </a:solidFill>
                <a:latin typeface="Elephant" pitchFamily="18" charset="0"/>
              </a:rPr>
              <a:t>www.anglican.org</a:t>
            </a:r>
          </a:p>
          <a:p>
            <a:r>
              <a:rPr lang="en-US" dirty="0" smtClean="0">
                <a:latin typeface="Elephant" pitchFamily="18" charset="0"/>
                <a:hlinkClick r:id="rId3"/>
              </a:rPr>
              <a:t>www.historylearningsite.co.uk/medievil_church.htm</a:t>
            </a:r>
            <a:endParaRPr lang="en-US" dirty="0" smtClean="0">
              <a:latin typeface="Elephant" pitchFamily="18" charset="0"/>
            </a:endParaRPr>
          </a:p>
          <a:p>
            <a:r>
              <a:rPr lang="en-US" dirty="0" smtClean="0">
                <a:latin typeface="Elephant" pitchFamily="18" charset="0"/>
                <a:hlinkClick r:id="rId4"/>
              </a:rPr>
              <a:t>www.wycliffe.or/about/ourhistory/johnwycliffe.aspx</a:t>
            </a:r>
            <a:endParaRPr lang="en-US" dirty="0" smtClean="0">
              <a:latin typeface="Elephant" pitchFamily="18" charset="0"/>
            </a:endParaRPr>
          </a:p>
          <a:p>
            <a:r>
              <a:rPr lang="en-US" dirty="0" smtClean="0">
                <a:latin typeface="Elephant" pitchFamily="18" charset="0"/>
                <a:hlinkClick r:id="rId5"/>
              </a:rPr>
              <a:t>www.greatsites.com</a:t>
            </a:r>
            <a:endParaRPr lang="en-US" dirty="0" smtClean="0">
              <a:latin typeface="Elephant" pitchFamily="18" charset="0"/>
            </a:endParaRPr>
          </a:p>
          <a:p>
            <a:r>
              <a:rPr lang="en-US" dirty="0" smtClean="0">
                <a:latin typeface="Elephant" pitchFamily="18" charset="0"/>
                <a:hlinkClick r:id="rId6"/>
              </a:rPr>
              <a:t>www.newadvent.org/cathem/06799a.htm</a:t>
            </a:r>
            <a:endParaRPr lang="en-US" dirty="0" smtClean="0">
              <a:latin typeface="Elephant" pitchFamily="18" charset="0"/>
            </a:endParaRPr>
          </a:p>
          <a:p>
            <a:endParaRPr lang="en-US" dirty="0" smtClean="0">
              <a:latin typeface="Elephant" pitchFamily="18" charset="0"/>
            </a:endParaRPr>
          </a:p>
          <a:p>
            <a:endParaRPr lang="en-US" dirty="0">
              <a:latin typeface="Elephan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331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13-4</vt:lpstr>
      <vt:lpstr>Babylonian Captivity</vt:lpstr>
      <vt:lpstr>The Great Schism</vt:lpstr>
      <vt:lpstr>Calls for Reform</vt:lpstr>
      <vt:lpstr>Jan Hus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13-4</dc:title>
  <dc:creator>alison burt</dc:creator>
  <cp:lastModifiedBy>Andrew Jablonowski</cp:lastModifiedBy>
  <cp:revision>16</cp:revision>
  <dcterms:created xsi:type="dcterms:W3CDTF">2014-03-05T13:57:05Z</dcterms:created>
  <dcterms:modified xsi:type="dcterms:W3CDTF">2014-03-07T14:25:58Z</dcterms:modified>
</cp:coreProperties>
</file>