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FBB558-6EEC-4589-BE59-9C5849D1825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FB9CE8-68A9-4796-9C44-0B6785A479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2fwww.welcometorome.net/" TargetMode="External"/><Relationship Id="rId2" Type="http://schemas.openxmlformats.org/officeDocument/2006/relationships/hyperlink" Target="http://www.venezia.ws/history-venic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6934200" cy="1470025"/>
          </a:xfrm>
        </p:spPr>
        <p:txBody>
          <a:bodyPr>
            <a:normAutofit fontScale="90000"/>
          </a:bodyPr>
          <a:lstStyle/>
          <a:p>
            <a:r>
              <a:rPr lang="en-US" sz="8000" b="1" u="sng" dirty="0" smtClean="0"/>
              <a:t>The Italian Renaissance</a:t>
            </a:r>
            <a:br>
              <a:rPr lang="en-US" sz="8000" b="1" u="sng" dirty="0" smtClean="0"/>
            </a:br>
            <a:r>
              <a:rPr lang="en-US" sz="8000" b="1" dirty="0" smtClean="0"/>
              <a:t>16-1</a:t>
            </a:r>
            <a:r>
              <a:rPr lang="en-US" sz="5400" b="1" u="sng" dirty="0" smtClean="0"/>
              <a:t/>
            </a:r>
            <a:br>
              <a:rPr lang="en-US" sz="5400" b="1" u="sng" dirty="0" smtClean="0"/>
            </a:br>
            <a:r>
              <a:rPr lang="en-US" sz="5400" b="1" u="sng" dirty="0" smtClean="0"/>
              <a:t> </a:t>
            </a:r>
            <a:endParaRPr lang="en-US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Timmy Toney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Eric Ellis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Cheyenne Jennings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Humanism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Literature </a:t>
            </a:r>
          </a:p>
          <a:p>
            <a:r>
              <a:rPr lang="en-US" dirty="0" smtClean="0"/>
              <a:t>Scholarship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Humanism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Secular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Individualism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Sonnets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Key Terms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City Life</a:t>
            </a:r>
            <a:endParaRPr 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 Groups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Renaissance Cities 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Florence 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Rome</a:t>
            </a:r>
          </a:p>
          <a:p>
            <a:endParaRPr lang="en-US" dirty="0"/>
          </a:p>
          <a:p>
            <a:r>
              <a:rPr lang="en-US" dirty="0" smtClean="0"/>
              <a:t>Venice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Doge</a:t>
            </a: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Key Terms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Renaissance Arts</a:t>
            </a:r>
            <a:endParaRPr lang="en-US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</a:p>
          <a:p>
            <a:endParaRPr lang="en-US" dirty="0"/>
          </a:p>
          <a:p>
            <a:r>
              <a:rPr lang="en-US" dirty="0" smtClean="0"/>
              <a:t>Sculpture</a:t>
            </a:r>
          </a:p>
          <a:p>
            <a:endParaRPr lang="en-US" dirty="0"/>
          </a:p>
          <a:p>
            <a:r>
              <a:rPr lang="en-US" dirty="0" smtClean="0"/>
              <a:t>Painting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Renaissance Artists 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95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Raphael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Michelangelo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Leonardo 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Da Vinci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995" y="1259881"/>
            <a:ext cx="1295400" cy="177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19" y="2676127"/>
            <a:ext cx="1909762" cy="19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64580" y="459065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Pieta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52440" y="950083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Sistine Madonna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19" y="2761233"/>
            <a:ext cx="1302983" cy="173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55524" y="452770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68" y="4712373"/>
            <a:ext cx="1149927" cy="174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64" y="5269046"/>
            <a:ext cx="2644291" cy="100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01695" y="627629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Last Supper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390" y="1259881"/>
            <a:ext cx="1137050" cy="171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4501" y="645621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Mona Lisa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7892" y="2984677"/>
            <a:ext cx="193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The Transfiguration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Women and the Arts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Lavinia</a:t>
            </a:r>
            <a:r>
              <a:rPr lang="en-US" dirty="0" smtClean="0"/>
              <a:t> Fontana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Sofonisba</a:t>
            </a:r>
            <a:r>
              <a:rPr lang="en-US" dirty="0" smtClean="0"/>
              <a:t> </a:t>
            </a:r>
            <a:r>
              <a:rPr lang="en-US" dirty="0" err="1" smtClean="0"/>
              <a:t>Anguissola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447801"/>
            <a:ext cx="16904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015" y="4267199"/>
            <a:ext cx="19907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2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/>
          <a:lstStyle/>
          <a:p>
            <a:r>
              <a:rPr lang="en-US" dirty="0" smtClean="0"/>
              <a:t>Italian Renaissance Map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4902344" cy="491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4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MLA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>
                <a:latin typeface="arial"/>
              </a:rPr>
              <a:t>Gilbert, Creighton E. "Michelangelo (Italian Artist)." </a:t>
            </a:r>
            <a:r>
              <a:rPr lang="en-US" sz="2600" dirty="0" smtClean="0">
                <a:latin typeface="arial"/>
              </a:rPr>
              <a:t>	</a:t>
            </a:r>
            <a:r>
              <a:rPr lang="en-US" sz="2600" i="1" dirty="0" smtClean="0">
                <a:latin typeface="arial"/>
              </a:rPr>
              <a:t>Encyclopedia Britannica </a:t>
            </a:r>
            <a:r>
              <a:rPr lang="en-US" sz="2600" i="1" dirty="0">
                <a:latin typeface="arial"/>
              </a:rPr>
              <a:t>Online</a:t>
            </a:r>
            <a:r>
              <a:rPr lang="en-US" sz="2600" dirty="0">
                <a:latin typeface="arial"/>
              </a:rPr>
              <a:t>. Encyclopedia </a:t>
            </a:r>
            <a:r>
              <a:rPr lang="en-US" sz="2600" dirty="0" smtClean="0">
                <a:latin typeface="arial"/>
              </a:rPr>
              <a:t>	Britannica. </a:t>
            </a:r>
            <a:r>
              <a:rPr lang="en-US" sz="2600" dirty="0">
                <a:latin typeface="arial"/>
              </a:rPr>
              <a:t>Web. 04 Apr. </a:t>
            </a:r>
            <a:r>
              <a:rPr lang="en-US" sz="2600" dirty="0" smtClean="0">
                <a:latin typeface="arial"/>
              </a:rPr>
              <a:t>2014.</a:t>
            </a:r>
            <a:endParaRPr lang="en-US" sz="2600" dirty="0"/>
          </a:p>
          <a:p>
            <a:pPr marL="342900" lvl="0" indent="-342900">
              <a:spcBef>
                <a:spcPts val="0"/>
              </a:spcBef>
              <a:buClr>
                <a:srgbClr val="6EA0B0"/>
              </a:buClr>
            </a:pPr>
            <a:endParaRPr lang="en-US" sz="2600" dirty="0" smtClean="0">
              <a:solidFill>
                <a:prstClr val="white"/>
              </a:solidFill>
              <a:latin typeface="arial"/>
            </a:endParaRPr>
          </a:p>
          <a:p>
            <a:pPr marL="342900" lvl="0" indent="-342900">
              <a:spcBef>
                <a:spcPts val="0"/>
              </a:spcBef>
              <a:buClr>
                <a:srgbClr val="6EA0B0"/>
              </a:buClr>
            </a:pPr>
            <a:r>
              <a:rPr lang="en-US" sz="2600" dirty="0" smtClean="0">
                <a:solidFill>
                  <a:prstClr val="white"/>
                </a:solidFill>
                <a:latin typeface="arial"/>
              </a:rPr>
              <a:t>"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History of Venice." </a:t>
            </a:r>
            <a:r>
              <a:rPr lang="en-US" sz="2600" i="1" dirty="0" err="1">
                <a:solidFill>
                  <a:prstClr val="white"/>
                </a:solidFill>
                <a:latin typeface="arial"/>
              </a:rPr>
              <a:t>Venezia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. Venezia.ws, 2006. Web. 4 Apr. 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	2014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. 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&lt;</a:t>
            </a:r>
            <a:r>
              <a:rPr lang="en-US" sz="2600" dirty="0">
                <a:solidFill>
                  <a:prstClr val="white"/>
                </a:solidFill>
                <a:latin typeface="arial"/>
                <a:hlinkClick r:id="rId2"/>
              </a:rPr>
              <a:t>http://www.venezia.ws/history-venice.html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&gt;.</a:t>
            </a:r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 smtClean="0"/>
              <a:t>"</a:t>
            </a:r>
            <a:r>
              <a:rPr lang="en-US" sz="2600" dirty="0"/>
              <a:t>Leonardo Da Vinci." </a:t>
            </a:r>
            <a:r>
              <a:rPr lang="en-US" sz="2600" i="1" dirty="0"/>
              <a:t>History.com</a:t>
            </a:r>
            <a:r>
              <a:rPr lang="en-US" sz="2600" dirty="0"/>
              <a:t>. A&amp;E Television </a:t>
            </a:r>
            <a:r>
              <a:rPr lang="en-US" sz="2600" dirty="0" smtClean="0"/>
              <a:t>Networks. 	Web</a:t>
            </a:r>
            <a:r>
              <a:rPr lang="en-US" sz="2600" dirty="0"/>
              <a:t>. 01 Apr. 2014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>
              <a:spcBef>
                <a:spcPts val="0"/>
              </a:spcBef>
            </a:pPr>
            <a:endParaRPr lang="en-US" sz="2600" dirty="0" smtClean="0">
              <a:latin typeface="arial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2600" dirty="0">
                <a:latin typeface="arial"/>
              </a:rPr>
              <a:t> </a:t>
            </a:r>
            <a:r>
              <a:rPr lang="en-US" sz="2600" dirty="0" smtClean="0">
                <a:latin typeface="arial"/>
              </a:rPr>
              <a:t>"</a:t>
            </a:r>
            <a:r>
              <a:rPr lang="en-US" sz="2600" dirty="0">
                <a:latin typeface="arial"/>
              </a:rPr>
              <a:t>National Museum of Women in the Arts." </a:t>
            </a:r>
            <a:r>
              <a:rPr lang="en-US" sz="2600" i="1" dirty="0" err="1">
                <a:latin typeface="arial"/>
              </a:rPr>
              <a:t>Lavinia</a:t>
            </a:r>
            <a:r>
              <a:rPr lang="en-US" sz="2600" i="1" dirty="0">
                <a:latin typeface="arial"/>
              </a:rPr>
              <a:t> </a:t>
            </a:r>
            <a:r>
              <a:rPr lang="en-US" sz="2600" i="1" dirty="0" smtClean="0">
                <a:latin typeface="arial"/>
              </a:rPr>
              <a:t>Fontana</a:t>
            </a:r>
            <a:r>
              <a:rPr lang="en-US" sz="2600" dirty="0" smtClean="0">
                <a:latin typeface="arial"/>
              </a:rPr>
              <a:t>. 	Web</a:t>
            </a:r>
            <a:r>
              <a:rPr lang="en-US" sz="2600" dirty="0">
                <a:latin typeface="arial"/>
              </a:rPr>
              <a:t>. 04 Apr. 2014</a:t>
            </a:r>
            <a:r>
              <a:rPr lang="en-US" sz="2600" dirty="0" smtClean="0">
                <a:latin typeface="arial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342900" indent="-342900">
              <a:spcBef>
                <a:spcPts val="0"/>
              </a:spcBef>
            </a:pPr>
            <a:r>
              <a:rPr lang="en-US" sz="2600" dirty="0" smtClean="0"/>
              <a:t>"</a:t>
            </a:r>
            <a:r>
              <a:rPr lang="en-US" sz="2600" dirty="0"/>
              <a:t>Raphael - The Complete Works." </a:t>
            </a:r>
            <a:r>
              <a:rPr lang="en-US" sz="2600" i="1" dirty="0"/>
              <a:t>Raphael - The Complete </a:t>
            </a:r>
            <a:r>
              <a:rPr lang="en-US" sz="2600" i="1" dirty="0" smtClean="0"/>
              <a:t>	Works</a:t>
            </a:r>
            <a:r>
              <a:rPr lang="en-US" sz="2600" dirty="0" smtClean="0"/>
              <a:t>. </a:t>
            </a:r>
            <a:r>
              <a:rPr lang="en-US" sz="2600" dirty="0"/>
              <a:t>Web. 01 Apr. </a:t>
            </a:r>
            <a:r>
              <a:rPr lang="en-US" sz="2600" dirty="0" smtClean="0"/>
              <a:t>2014</a:t>
            </a:r>
          </a:p>
          <a:p>
            <a:pPr lvl="0">
              <a:buClr>
                <a:srgbClr val="6EA0B0"/>
              </a:buClr>
            </a:pPr>
            <a:r>
              <a:rPr lang="en-US" sz="2600" dirty="0">
                <a:solidFill>
                  <a:prstClr val="white"/>
                </a:solidFill>
                <a:latin typeface="arial"/>
              </a:rPr>
              <a:t>"Renaissance in Rome." </a:t>
            </a:r>
            <a:r>
              <a:rPr lang="en-US" sz="2600" i="1" dirty="0">
                <a:solidFill>
                  <a:prstClr val="white"/>
                </a:solidFill>
                <a:latin typeface="arial"/>
              </a:rPr>
              <a:t>Welcome to </a:t>
            </a:r>
            <a:r>
              <a:rPr lang="en-US" sz="2600" i="1" dirty="0" smtClean="0">
                <a:solidFill>
                  <a:prstClr val="white"/>
                </a:solidFill>
                <a:latin typeface="arial"/>
              </a:rPr>
              <a:t>Rome.net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. 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Web. 7 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	Apr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. 2014. &lt;http%3A%2F%</a:t>
            </a:r>
            <a:r>
              <a:rPr lang="en-US" sz="2600" dirty="0">
                <a:solidFill>
                  <a:prstClr val="white"/>
                </a:solidFill>
                <a:latin typeface="arial"/>
                <a:hlinkClick r:id="rId3"/>
              </a:rPr>
              <a:t>2Fwww.welcometorome.net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. 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	</a:t>
            </a:r>
            <a:r>
              <a:rPr lang="en-US" sz="2600" dirty="0" err="1" smtClean="0">
                <a:solidFill>
                  <a:prstClr val="white"/>
                </a:solidFill>
                <a:latin typeface="arial"/>
              </a:rPr>
              <a:t>Fenabout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-</a:t>
            </a:r>
            <a:r>
              <a:rPr lang="en-US" sz="2600" dirty="0" err="1" smtClean="0">
                <a:solidFill>
                  <a:prstClr val="white"/>
                </a:solidFill>
                <a:latin typeface="arial"/>
              </a:rPr>
              <a:t>romeFromanartFrenaissance</a:t>
            </a:r>
            <a:r>
              <a:rPr lang="en-US" sz="2600" dirty="0" smtClean="0">
                <a:solidFill>
                  <a:prstClr val="white"/>
                </a:solidFill>
                <a:latin typeface="arial"/>
              </a:rPr>
              <a:t>-in-</a:t>
            </a:r>
            <a:r>
              <a:rPr lang="en-US" sz="2600" dirty="0" err="1" smtClean="0">
                <a:solidFill>
                  <a:prstClr val="white"/>
                </a:solidFill>
                <a:latin typeface="arial"/>
              </a:rPr>
              <a:t>rome</a:t>
            </a:r>
            <a:r>
              <a:rPr lang="en-US" sz="2600" dirty="0">
                <a:solidFill>
                  <a:prstClr val="white"/>
                </a:solidFill>
                <a:latin typeface="arial"/>
              </a:rPr>
              <a:t>&gt;.</a:t>
            </a:r>
            <a:endParaRPr lang="en-US" sz="2600" dirty="0">
              <a:solidFill>
                <a:prstClr val="white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2600" dirty="0"/>
          </a:p>
          <a:p>
            <a:pPr marL="342900" indent="-342900">
              <a:spcBef>
                <a:spcPts val="0"/>
              </a:spcBef>
            </a:pPr>
            <a:r>
              <a:rPr lang="en-US" sz="2600" dirty="0"/>
              <a:t>"Women in Art- </a:t>
            </a:r>
            <a:r>
              <a:rPr lang="en-US" sz="2600" dirty="0" err="1"/>
              <a:t>Sofonisba</a:t>
            </a:r>
            <a:r>
              <a:rPr lang="en-US" sz="2600" dirty="0"/>
              <a:t> </a:t>
            </a:r>
            <a:r>
              <a:rPr lang="en-US" sz="2600" dirty="0" err="1"/>
              <a:t>Anguissola</a:t>
            </a:r>
            <a:r>
              <a:rPr lang="en-US" sz="2600" dirty="0"/>
              <a:t>." </a:t>
            </a:r>
            <a:r>
              <a:rPr lang="en-US" sz="2600" i="1" dirty="0"/>
              <a:t>Women in Art- </a:t>
            </a:r>
            <a:r>
              <a:rPr lang="en-US" sz="2600" i="1" dirty="0" smtClean="0"/>
              <a:t>	</a:t>
            </a:r>
            <a:r>
              <a:rPr lang="en-US" sz="2600" i="1" dirty="0" err="1" smtClean="0"/>
              <a:t>Sofonisba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Anguissola</a:t>
            </a:r>
            <a:r>
              <a:rPr lang="en-US" sz="2600" dirty="0"/>
              <a:t>.</a:t>
            </a:r>
            <a:r>
              <a:rPr lang="en-US" sz="2600" dirty="0" smtClean="0"/>
              <a:t> Web</a:t>
            </a:r>
            <a:r>
              <a:rPr lang="en-US" sz="2600" dirty="0"/>
              <a:t>. 07 Apr. 2014</a:t>
            </a:r>
            <a:r>
              <a:rPr lang="en-US" sz="2600" dirty="0" smtClean="0"/>
              <a:t>.</a:t>
            </a:r>
          </a:p>
          <a:p>
            <a:pPr marL="342900" indent="-342900">
              <a:spcBef>
                <a:spcPts val="0"/>
              </a:spcBef>
            </a:pPr>
            <a:endParaRPr lang="en-US" sz="2600" dirty="0">
              <a:latin typeface="arial"/>
            </a:endParaRPr>
          </a:p>
          <a:p>
            <a:pPr marL="342900" indent="-342900">
              <a:spcBef>
                <a:spcPts val="0"/>
              </a:spcBef>
            </a:pPr>
            <a:endParaRPr lang="en-US" sz="2600" dirty="0">
              <a:latin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11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</TotalTime>
  <Words>85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The Italian Renaissance 16-1  </vt:lpstr>
      <vt:lpstr>Humanism</vt:lpstr>
      <vt:lpstr>City Life</vt:lpstr>
      <vt:lpstr>Renaissance Cities </vt:lpstr>
      <vt:lpstr>Renaissance Arts</vt:lpstr>
      <vt:lpstr>Renaissance Artists </vt:lpstr>
      <vt:lpstr>Women and the Arts</vt:lpstr>
      <vt:lpstr>Italian Renaissance Map</vt:lpstr>
      <vt:lpstr>MLA Citations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Italian Renaissance 16-1</dc:title>
  <dc:creator>MVR3</dc:creator>
  <cp:lastModifiedBy>MVR3</cp:lastModifiedBy>
  <cp:revision>16</cp:revision>
  <dcterms:created xsi:type="dcterms:W3CDTF">2014-04-02T13:13:47Z</dcterms:created>
  <dcterms:modified xsi:type="dcterms:W3CDTF">2014-04-07T14:12:43Z</dcterms:modified>
</cp:coreProperties>
</file>