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982F35-18EE-4843-847A-09B29A8AE514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EE7BE8-E8C0-4E3C-8C4A-5C12B53AD72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16.2 The Northern Renaissance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Cole Friedmann, Bradley Johnson, Riley Cullinane, Michaela Plotkin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0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1485</a:t>
            </a:r>
            <a:endParaRPr lang="en-US" dirty="0" smtClean="0"/>
          </a:p>
          <a:p>
            <a:r>
              <a:rPr lang="en-US" dirty="0" smtClean="0"/>
              <a:t>Many conflicts</a:t>
            </a:r>
          </a:p>
          <a:p>
            <a:r>
              <a:rPr lang="en-US" dirty="0" smtClean="0"/>
              <a:t>Tudor family vs York family </a:t>
            </a:r>
          </a:p>
          <a:p>
            <a:r>
              <a:rPr lang="en-US" dirty="0" smtClean="0"/>
              <a:t>Drama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352800" cy="213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040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3058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7500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Screech, M.A. "Francois Rabelais (French Author)." </a:t>
            </a:r>
            <a:r>
              <a:rPr lang="en-US"/>
              <a:t>Encyclopedia </a:t>
            </a:r>
            <a:r>
              <a:rPr lang="en-US" smtClean="0"/>
              <a:t>	Britannica </a:t>
            </a:r>
            <a:r>
              <a:rPr lang="en-US" dirty="0"/>
              <a:t>Online</a:t>
            </a:r>
            <a:r>
              <a:rPr lang="en-US"/>
              <a:t>. </a:t>
            </a:r>
            <a:r>
              <a:rPr lang="en-US" dirty="0" smtClean="0"/>
              <a:t>Encyclopedia Britannica. </a:t>
            </a:r>
            <a:r>
              <a:rPr lang="en-US" dirty="0"/>
              <a:t>Web. 04 Apr. 2014.</a:t>
            </a:r>
          </a:p>
          <a:p>
            <a:endParaRPr lang="en-US" dirty="0"/>
          </a:p>
          <a:p>
            <a:r>
              <a:rPr lang="en-US" dirty="0" err="1"/>
              <a:t>Bellis</a:t>
            </a:r>
            <a:r>
              <a:rPr lang="en-US" dirty="0"/>
              <a:t>, Mary. "Johannes Gutenberg - Printing Press." About.com Inventors. </a:t>
            </a:r>
            <a:r>
              <a:rPr lang="en-US" dirty="0" smtClean="0"/>
              <a:t>	About.com</a:t>
            </a:r>
            <a:r>
              <a:rPr lang="en-US" dirty="0"/>
              <a:t>, 05 Mar. </a:t>
            </a:r>
            <a:r>
              <a:rPr lang="en-US" dirty="0" smtClean="0"/>
              <a:t>2014</a:t>
            </a:r>
            <a:r>
              <a:rPr lang="en-US" dirty="0"/>
              <a:t>. Web. 01 Apr. 2014.</a:t>
            </a:r>
          </a:p>
          <a:p>
            <a:endParaRPr lang="en-US" dirty="0"/>
          </a:p>
          <a:p>
            <a:r>
              <a:rPr lang="en-US" dirty="0" err="1"/>
              <a:t>Nauert</a:t>
            </a:r>
            <a:r>
              <a:rPr lang="en-US" dirty="0"/>
              <a:t>, Charles. "</a:t>
            </a:r>
            <a:r>
              <a:rPr lang="en-US" dirty="0" err="1"/>
              <a:t>Desiderius</a:t>
            </a:r>
            <a:r>
              <a:rPr lang="en-US" dirty="0"/>
              <a:t> Erasmus." Stanford University. Stanford </a:t>
            </a:r>
            <a:r>
              <a:rPr lang="en-US" dirty="0" smtClean="0"/>
              <a:t>	University</a:t>
            </a:r>
            <a:r>
              <a:rPr lang="en-US" dirty="0"/>
              <a:t>, 22 Sept. 2008. </a:t>
            </a:r>
            <a:r>
              <a:rPr lang="en-US" dirty="0" smtClean="0"/>
              <a:t>Web</a:t>
            </a:r>
            <a:r>
              <a:rPr lang="en-US" dirty="0"/>
              <a:t>. 04 Apr. 2014.</a:t>
            </a:r>
          </a:p>
          <a:p>
            <a:endParaRPr lang="en-US" dirty="0"/>
          </a:p>
          <a:p>
            <a:r>
              <a:rPr lang="en-US" dirty="0"/>
              <a:t>"The Life of Sir Thomas More (1478-1535) [Biography for the Tudor Writer, </a:t>
            </a:r>
            <a:r>
              <a:rPr lang="en-US" dirty="0" smtClean="0"/>
              <a:t>	Statesman</a:t>
            </a:r>
            <a:r>
              <a:rPr lang="en-US" dirty="0"/>
              <a:t>, </a:t>
            </a:r>
            <a:r>
              <a:rPr lang="en-US" dirty="0" smtClean="0"/>
              <a:t>Philosopher</a:t>
            </a:r>
            <a:r>
              <a:rPr lang="en-US" dirty="0"/>
              <a:t>, and Advisor to King Henry VIII]." Web. 04 </a:t>
            </a:r>
            <a:r>
              <a:rPr lang="en-US" dirty="0" smtClean="0"/>
              <a:t>	Apr</a:t>
            </a:r>
            <a:r>
              <a:rPr lang="en-US" dirty="0"/>
              <a:t>. 2014.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"A Short History of French Art - 2." Renaissance Art in France. Web. 04 </a:t>
            </a:r>
            <a:r>
              <a:rPr lang="en-US" dirty="0" smtClean="0"/>
              <a:t>	Apr</a:t>
            </a:r>
            <a:r>
              <a:rPr lang="en-US" dirty="0"/>
              <a:t>. 2014.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Bruegel</a:t>
            </a:r>
            <a:r>
              <a:rPr lang="en-US" dirty="0"/>
              <a:t>, Pieter the Elder." </a:t>
            </a:r>
            <a:r>
              <a:rPr lang="en-US" dirty="0" err="1"/>
              <a:t>WebMuseum</a:t>
            </a:r>
            <a:r>
              <a:rPr lang="en-US" dirty="0"/>
              <a:t>:  Web. 03 Apr.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Chateaux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 a Castle</a:t>
            </a:r>
          </a:p>
          <a:p>
            <a:r>
              <a:rPr lang="en-US" dirty="0" smtClean="0"/>
              <a:t>Blend of Medieval Gothic </a:t>
            </a:r>
            <a:r>
              <a:rPr lang="en-US" dirty="0" smtClean="0"/>
              <a:t>architecture and </a:t>
            </a:r>
            <a:r>
              <a:rPr lang="en-US" dirty="0" smtClean="0"/>
              <a:t>classical arches</a:t>
            </a:r>
          </a:p>
          <a:p>
            <a:r>
              <a:rPr lang="en-US" dirty="0" smtClean="0"/>
              <a:t>Built for Francis 1 and his nobles</a:t>
            </a:r>
          </a:p>
          <a:p>
            <a:r>
              <a:rPr lang="en-US" dirty="0" smtClean="0"/>
              <a:t>Primarily by the Lorie River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05301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* Key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Gutenberg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</a:t>
            </a:r>
            <a:r>
              <a:rPr lang="en-US" dirty="0" smtClean="0"/>
              <a:t>Press</a:t>
            </a:r>
          </a:p>
          <a:p>
            <a:r>
              <a:rPr lang="en-US" dirty="0" smtClean="0"/>
              <a:t>1456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Johannes </a:t>
            </a:r>
            <a:r>
              <a:rPr lang="en-US" dirty="0" smtClean="0"/>
              <a:t>Fust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44196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05301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23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Francois Rabelais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Physician-monk</a:t>
            </a:r>
          </a:p>
          <a:p>
            <a:r>
              <a:rPr lang="en-US" dirty="0" smtClean="0"/>
              <a:t>France’s most popular Renaissance author</a:t>
            </a:r>
          </a:p>
          <a:p>
            <a:r>
              <a:rPr lang="en-US" dirty="0" smtClean="0"/>
              <a:t>Unknown death date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Antoine Rabelais</a:t>
            </a:r>
          </a:p>
          <a:p>
            <a:pPr marL="64008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2860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05301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12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Desiderius Erasmus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Famous Christian Humanist</a:t>
            </a:r>
          </a:p>
          <a:p>
            <a:r>
              <a:rPr lang="en-US" dirty="0" smtClean="0"/>
              <a:t>Knew many languages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Inspired colleagues to learn Greek and Hebrew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Translator  </a:t>
            </a:r>
            <a:endParaRPr lang="en-US" dirty="0"/>
          </a:p>
        </p:txBody>
      </p:sp>
      <p:sp>
        <p:nvSpPr>
          <p:cNvPr id="4" name="AutoShape 2" descr="data:image/jpeg;base64,/9j/4AAQSkZJRgABAQAAAQABAAD/2wCEAAkGBxQSEhQUEhQUFhQXGBwYFxcXFxgVHRccFxgcFxUUFxwYHCggHRolHBYXIjEhJSkrLi4uFx8zODMsNygtLisBCgoKDg0OGxAQGywkHyUsLCwsNDQsLDQ0NCwsLCwsLCwsLywsLCwsLCwsLCwsLCwsLCwsLCwsLCwsLCwsLCwsLP/AABEIAQsAvQMBIgACEQEDEQH/xAAcAAABBQEBAQAAAAAAAAAAAAAGAQIDBAUHAAj/xABCEAABAwIDBAcFBQcDBAMAAAABAAIRAyEEEjEFBkFRIjJhcYGRsROhwdHwQlJygrIHFCMzYuHxJDSSFkOTwhVTov/EABkBAAIDAQAAAAAAAAAAAAAAAAEDAAIEBf/EACoRAAICAQMDBAEEAwAAAAAAAAABAhEDEiExBDJBEyJRcWGBkaGxI8Hw/9oADAMBAAIRAxEAPwDFqYd4qvLDDcxgg+Mc48Vbbtdw6FUB45Oh0/PwBUeIbUgBhEl3SJva5JvaZ9Uz92FZr2OgvaARI4yYkc7EHsKxt3ybkiSrhcLV0a+mf6Tbxa6YTdobqNbRDqdRznl41aRDcuZxAFjYgz/SUyhjHPaWVaZe5o4NY0NA5gNERznirBxFSq0UYc0EEEhpccpAAgN1MSPfyCGqafIXCLRDR3Ic64xNPxDlbp7iOtOKYO5pPxCrUcaGu9lhg577AOzSDPfBaReQRwRbRaKbQK9YZ9SGgCO4GSR2lLnmyR8/wRY4PgyKH7P6Q/mYp7vwMAPvLvRAm+FOhTxLmYYuyMAa5znFxc8E5zfS9oH3Ueb8vxNCgK2HrHJIDiGsDmh3VIc1osTAntC5G8rR0zlL3NiM1LZIU1O1e9ooypsPhHPIiNQJJDQMxIBvwsb8IWuxAzMVNh6D3mGNc7uBt3nQDtK9isGWOy5mO0uw5hfhMC+nmrWGwtA0waj6vtLw1oblHIkmTymB81XUFRJcLs5pAdUxFBg4j2ntHD8tMH1V5n7hT61WtWPJrPZNP/K6z8G+i1pzUhUdwLnPA0AjK0ibyb81cw1fO2oBSoN6J6tMX73Hpc+KpJv8luC5ht46IcBRwDHGLAk1HTxN2kwrGF3mx9TP7GkwNbc9FrAwEkAS9wH2SL8Qqmyi5jjlcZ0JsOiI5DjAk8YXjUJLhJg1C4jhfiVR1fAdRLs6vj8TmDcSGCxOd5pkSSIENmRGgsJCi2rsWuIz1va2JLyXENtmMlxmIa6/gpsEem4mOsfeVexlSaTj/U0HuE284Kq5tPYHgydmbCbUfTzvd7MlrZFiSSczR+aL8kYs3NwjY6Dnfie74EIWa0im1wP8t7Xf/o++66S4Sl5Zy8MZjimZ1Dd/DDShT8Wh3rKsMpU2SG02CBIhrRJmItpZWGqHEM9HfpJ+CS5NjUkLhcQXC4i8eSdUPcFHhWdAKHEPmIjigmRowHvZUE4ZtVjR98g8QJuT7lLs3CAOJILXTDgHzBjrS4aHWLgZhe6IMDgGim9oHVaY7uXkQoNrYYMJf1czMg7S0Nc57vHKO4Iud2i6Rn4jCwYLQ6RAdLqZIP2TZRYhopGmahcQYDQ2T7MjRzS6zrmPDSyubOq0i5rajy6b5W3DTF87u4e5V9qspU3sc12Z0zTa420MTFwb2PaqrmizLGGwbMI1zqbHe0cJNSqRodTAM+4d6fsrCtqNqNc8io+5cSA50gDM2eECLaRFlk1XPYGGpD3vMNbmMQLl2swDpzMeOXtLb9TDQ0U6RcMs1KgNQkObnaxuY9FkO4XvaArLG5cPcDnpNbfXaVKhgv3Rr873BrdQ4tawhxLo0Jgea51QpNPW9Y+CtbT2j+8OLixrDMy2wA5RxVWoRHRdJHZHlK2YseiNeTNOSlKyz+8MpXa0TwtJnvPyWY6q48TpHhyTHvJ1Xg5OSoVKVktImR2XU0WVI1CkDzzKNAsuUjqr2AqQe+xWMKp5qSljHN5fXcg0QJ8Iet5ecJKXWf3k+RWfgdrtEh0gkjtGolXaLw4mOMpLTVhLFAXK0KYmlUnlI7w4FZ7esfNX8I6WuH9J+aXIIzZ92ZT2+4Loblz3ZIBc0dh+SL9o7do0ZDnS7i0XI435eKVk3ew7EjTa3gqWLxbGm7gIB94iAEM4/eWrVBFNuRvvPiseiHPJL3GL5nT5tHLtQWJ+R6iHWGxbX0jlPd3G7T3XVDBkwo9m7OOXM4uEiGNkjK3UTyJ9wT8PaQDI4fX1oq/QKC+iyKda3/bHn7OSfRZe8OJ/lNBA6xPE3GUW/wCUdoW4S32R1DnU+Nr5cosexDuKweaC4TADSLEEAk8+tcpKavcKRV2VQIqNuQ1gLjGUQOtMxxmL9qzd42NdWDus0Hj2gwPMAeJWwKrmy1jfZss50gnO5pDmgzc3AsOE35ZO2apfU6nQLbmwIMgkkDSIPmeCZF+6wkGHwcvYMsl3AuLujHVE+c2OnehXe9mUgcndvAQ3XsgeCM8O5rXseajjlg/ZAtYNtMkwBHAGeSEN82HoOI6znH0+ZT8L94vL2sGnHQDv+SfW6IiIJH+VHcQey3ooitpk4ECfUCYE4NJRKjYXoShq8QjZKEISQvFIVCHiFNhcY6mbacjp/ZQymkqUQKcNjA9uYcr9nP1Wns93QdPI+o+aGNjsOUnnp4QJ8/REmAHRd+H4hZsirYYj1CoWyRqBb/ko2skkuMuNyTxPNNqOs+NYH6wm1KpFm3cTA+fgq0aunpJtkrnEuyN14n7o+a0dnYQOc238ITro4jnzv6FZuBAkUwHkmc5aJPdwiT2oywGGfECnDdIcQLcsrAf1JWWelDlchG4gNpCSZE90DSPrkqmzSXMm8Tbu/wAytXaWAf7FxhjBLZLaQHG3SdJ1gWI1WQ0Vxo5ju0gj0lKg0yrgzYo7WxVZoeX0aTTJYwNF5FjxcTHEeSzTvJiB9uie85fUhEG47B+6tsJh0wL6uQPtTFCmGkg35GOFvRO9JN1QhZKNulvFV40mO7WuafmpnbztHXw7/AT6wEEO2gw65vIH4rzdoMGhjuzD9Kj6dfBZZUG3/UeCJl7XsPa2/ulZW8TcDiacMrtpuBlpfmaJ4g5ogHussKljS6we4nlJPqsjbdaXtBkjLOgGpMzAvoEYYKlabBOexVc7oZTq0kfRGt1SAVqWn7RHh/dRPpwdZWtGeW4Tbk7tU8U9767nNo04zZQSXE/ZmOiLa+XZ3HdvZGCpUwcNTpgRGYCXHvcbnxXOtw6FRuGe2kA4mKjm5subgG5gOjI+K6HsSg9rXONMUpbOUOL7ntI1Ee9YcmRub+DSsaUPyR7VxGEquNJ+HZWI+/TbA/M4WWBjtwcFVBP7v7E86dQnyBt7lcxey6h6bGNqPA6ryQJ14dtla2fTqyAWZLdIBxqNB7CQPdZJ9SVbMb6UTmG8H7NzTBfQqh7dcrxld5ix8ggLEYdzCWuBBGoK+kdp4KKZGpK5dvZskPZMdIaO+B7Fpw55cSEZMUXvE5yQmqZ9MgkQZGvZGqiK3JmRoINmgFjbgwIPrC1qTgA78P8A7BCuyK+SoOTrEd+h80SsPX/CP1LPkVMYnY0tIY62vwOiZVaWzBmo67psByAUmKflZPaP1f2WuKVJ1xTn8NUH4pUpUaunSd2ZuymVWaOa3mcuY+ZRRQe4NmpUqPtOXNlFhP2Y5LN9lTHCsPAO9FNUczL/ADRI0DmuZw0k2SZScnZuSxJUW6u6lbECQ8uLe1wyzpEuNvBVG7u4ynLWlx59V0eeU+5ebt6sAP5b4/qE+6Fdw2+LmjpUnA9l58wVeOvgyyTvw/8Av0N/cX/at/N+ooC3jEsae74o83FP+lb3O/U5Ae8Lv4Y8PVOj3GTwUWYVmQ5qcT1XAHy1gjuuo62ApDLqQR9k8ezgB38irTnAMsXAzplt4XTK5Ic0AwSS6zZMm0j4DtKvuQsbGwoY2oYINhfhr8ghrbI6Y/CPUoq2YBlqa8NRB46oY263pN/D8SpDuDPtM5JR1C8Amt1TRJ2X9nu0qLC6i13SLWHviQfG4XQq7yGxzufgPcvnLdnElmJpOH32z4mD7iV2Ta9GvVqN9lWeKYAzE5eegtpB4rm5o6Jc8m7F70mFWCqtdMf4PJPq1A03WZsstw9OHOLpMlzoknThaLKbFYtj2ioxwcAeBlL1bBcfd+DA3p3jFMtHGb9gIj4oD2lt0PGW3C+nkiTb+D9rTq1HAAiQPArmP7uXvAEaE+SbhUZK2XyRqqF2hj6RDhlGYiC5oF47fDVYFZ0mQIU2Lb0j9aKuV0IRSOfkk2x9B0OaeRHqiqmbVZ7PeShGUS4KvnpPPGGz4EoZEViWMYyadubZ8SVO7dB4EsqCe1pHvBKgxrv9OT2tR+ylZZZ5JRWxoxRTuzmtGnVaf5jgZiATePrkiLZdKoXsaXvcXEZgSLA68NVWo4cB7pvDiPJxVrH0njKaRIdLrjllaD8VJyt0PUKR7a+FDGzLXgh3WaLloJ1bGsLBo49rf+1r/U8eUKTD13PqZX6MFh3GPifNbGHwbnzljtvzTYLSqYmb1PYOdwz/AKUdzv1FAe3z/DH1xCOtxf8Aat7nfqKBdv8AUHj8EI9wshqCCXQCOEza1gYvZNxT/aPaAyDkGhJ59kRHO2uikkmLTaInKIgkk20tz5lRV6xMBrAA5l+keoDcTfkfIqwS7si7XjWABI/OYHdz70N7eb0m93xRNslxOeeQ/S4goZ251m+PqpDuDPtMpRKRQ5k8QaOAq5SHcQQfLRd5wmGbXptqtYCXtDuP2hJ0IlfPAfC6Dut+0N+GoNo1GZw0Q1wNwBoD4LJ1OJypo09Pk07HVKOz2NiaTAe4H1Ue0oa12UAEwLWFuKFMJ+0NuIJFOm7MBMW00nXtWRtTeDEvkwGNHExA8JuVi9OV0a073NDfHbDWtLAek4kmOAQEcU2kxzvtuEfhHHxTtsYk0oe7pvdfp6DtIGqHsZjX1TLzPICwHYAFtw4dhObNpdLkZVfJlQuSuKbK1owtnlbwWNNMOES10T4aEKolCLVlUEmMrThjGlvdC6lSZIB7B71xfDVv4T2HnI7LX9F2nANmmzj0G/pC5/Uxqv1/0asLAt/Rq1Z0FR89kOMq7hqogE2AbmPZJzn3QqW8uzK9N73ZM9MkvOSTGZxIFTlCyhWq1f4Des4zUPBoN4P1yCmjUrs0a0ifZeGNQueOJMec/H3InwGz6l8k8JgxzhN2bgQxrWjgIHx8Vu4WoWTF5+Hj2qepbFtbHtwbYVvc79RQLvDZo7ijrcA/6Vn5v1OQJvE7ojxT49wjwSPoEsMuljSAAePODwAJHmq2FZmIBizbEmAOk46wb3A808Uuh0nEEgODQOtJEEH608FHiKLWGnJIBYc8dpdMW7Y8UQmlsptnkmTN/DNBEaAhwt3oU2+ekPH1CI9kdFr9YgETxEugob3g6zfH1CEO8M+0ySVE1SVBw800LQIJqFPO6FdrMgaaqbZOGimXc7L2OYQBIgajtukuVyo1Rx1CyTdfGNpYprnTlhwMCYkGDA7YRZtTEOxEOc0MpMuG8SeBd29iH9g4GxcRc8fQK/th5o0g5xvoBNh2rPkalPbngfjWmG/2YG9OJzPDeQWGCnVqpe4uNyU1bIR0qjBOWqTYhKbKSUoVxY4LxK9CSVCEtF8I73D3iyubQqnoExTJ+yeDO48OWndz8FWsK+6XkxqapjMcqZ3yAZ7RB7vorLwuwWU2ZWzm1c46uJMklVtztvsxdICQKrRD2E3MfbE6tPzCI5XLalF0zWmnujEo4UtJkXV3J9aq7kBXvZEK0QNmfuD/ALZv5v1lAO8nV/5I63Cd/pm/m/WUCbxHoD862x7jP4E1DGuIgN63IEgkEcxPvUGIb1HO4tkWF4JF/JewzmgTaY4ieBuJ4/NerVsuUAOhzeJkRMwLWEoli/gGkMdJElosL5RJhvvnxQztysDUIF8pcPM39FoHHimx5FiWwweP+ShtyMI7tknLaiMpJSuSs1CcJCNlbLRa2NVWpTVqhsSBr2dinxximwDktfd7ZeVrSdXXIWOUlGLkdBJyaj4L2GYWCSLIU3t2l7RwaNAijebH+xYNOS5zXeXOLjqTKHTQ1PWyvVZKWhCNCRxSgKMlbUYBU5oTJSgogHFMTnJihGOCloG88lCE4GyhESUKpYQ5pLXC4IMEHmCNF1fcTes4oGjWP8ZokO09o0WJI+8LTzlclC0dhbQOHr0qoPUcCfwmzx/xJSs2NTj+S8JuLO9tXnGU2mZEpRB4LmI1Mx9x3f6dv5v1FAu8XUH5/gjfcn/bN/N+ooG2+ejH4lvj3CHwNoVg1oIALsoAHhBPf80mOd7Nrc0EZelI0BLjAJ119FHSqZQCHnqyZsBA0mdbLB2rtJ9Y3JgaCSfG6uo2wOVIjrV85J4AZW931Pmq9QpaZt4ptQplFL2EGq9PSC81Iw9IIgQS0GB72i8ABGVCllZm0gf3Q9u+yXExJUe9m13U/wCGDci8cAdR6Lm5E8k1BHTUlCOpg9vBtA1ahv0W6LJKVxSFdGMVFUjmyk5O2PKYU5wso1YqOhIAnLxUANcU1KvKEFTkgXgoQcE5qaAnBQh3HdHFe1wdB03yBp72dE+i1nDRAv7KtozTqUCbsOdv4XdaO536kfwuXkjpm0a4u4oH9x/9s3836igfbphoP4kS7A2szDYH2tQSBMAauJcYaO/5rm+0se6q6TYTIaNBK2wi3JsTKVIbj8YX2FmgC3OLSVRKcSmEp6VCrH0zr5/XmvVOCYx8H68VJVbCHkt4GTZJSHSC81ykwQmo38Q9VHwBbs6NsLDijRznWJnlAv8AXYudbRxRqVHvPEmO6bI03oxuTDANPWGX3ifd6oCKy9LFu5vyauqlVQR5KUi84rWZBXJie4pihB7Ujl4JSVAjITmjmvJHBQAkpQkSogHBPaownAqECLczG+xxlF3Bzsju5/R9xg/lXay5fPWGq5SDyIPldfQrXZgDa4nTmsXVLdM0YntRxbbWLJpYekLBrS89pc90eQHvWE5XMY+XHst5Km5bEqQh8kZTSU8phCIBqnYcwjl6cFAnMdBQZZMVg1VnZNLNWpj+oeqgebyOIVrYlTLiKZ/qCpPtZaHcje3+qAGlTHAEnxgfNCJW7vpWzYk9jR81l4mk1rRGsBUwKsaRfM7myumkr0poThI9yanHRNUIPakhOYvFQIiYnOTSiA8vLwSgKAFCcEiUKEJKYXeN26/tMJQdqTTbPeAAfeuEU11r9m2Nc/CZP/reW+Bh4/UfJZupXtsbie9HL6qgcp6gUDgtIojcmFSOUZQIIkXl6FAisUmGfle08iPVRtSHVRhTo1N5H5qgdzaB5f5VLEPlo7h6KWvLwLgxxVao2wCpFUki83bbIkgCl9gezzTCwjkr2Lo8E1OCsYTAvqHoglRtIKTeyIWAkwFLiaBYbhGG727mQh9S7uA5Ktvzh2NyR1vh/lZ11CeTSjS+nccepgiU1KSkWgynk4JEqhBQnJoSokJqS6X+yup0K45OYfMEf+q5lTK29jbWfh82T7UTw6sx+oqmWOqLSLQdOzPqqBxU1QKKFcoRkK/srYlWueg3o8XcB/dSbG2eaz79UXcezkjjCY0sbkY2GDl6rLnzOO0eTTgwa95cGPT3RpCxe4u4qzR2Bh2gw0uI581eD8xuroYGsWKWWflm5Y4LhHPNu4NrHdG0rGIutzeJ0vPfosVdLHelHOzVqdF6rhQ3DtdF3PiewA/EKliGR7h7kSupNdhKOkh0+Qd8SFg7QF/rkPmhCV/uw5I1X0it7V3Mr0uP+ApcJhy97WjUkAeK6hszctrGBzmgutI9fRVzZ44uQ4sMsnADbI3aq1XAuHQXQdn7KZRAa1osNVM17W2AIPLkAqmIqVHGAC0eq52TLPK/hHRx4oY1sWajhwhDu9uBDqRIu4Xn4K8ym/S69tTCVDTcGiLHVDH7JLcOT3RaOXkJpCkeIJTV2TjCSlSJVCCpQmhOCICSmrTCqrVYYEUQfUTGMkgDinvWvsigKbfbu1Bim2OsefcEuctKLwjqdGnhaPsgyk3ruu/5Ijp4MEQBfisjYFBxc6pUPTdc9nYtqptNrSGNGZ50DRP13rl5m3KkdTHtEfg9l9IyTpNwl2vQAYcjhZPo4PGkkgU2TFi4uI78ojTtWXtrA4gEB7mv55QWz2alLUW5bss+OAG2hSsXHUugeHFZCIN4XgFrA1zY0lYBF11ce8Tm5klI16WIGSm0cAZ7yf8ACp7QFwe0/BSYWnoOz+619jbrV8aP4TegDLnuMNE8J4nsCDajuw05bGfutVazFUS/TMPfb4rt9WsCAG8Qbz2LC2du7RweHLHmm5xBzGBLj48PktqllNNsDSNOyDPuXK6rLHJK19G/BicFTMr9wyiZXvZgAyRfgl2pXIcL2WFjdqXtqlRjKY9tIt1HAOUe0awc2+hB1WO2s57oEqfb2FIohznx392iesdSSbKN2mc4xRlzu8qJOqalNXZRxnyeSwvLygDwCcEgCcESDwrWFBMwJVQK5hIvM+EIoBLTpFzg0cTHvRPhGB9a0BlEZR38SsLZ7w2oXH7LSfGLJzcXDcoOup77lZ8kXJ0jTiairYTYChVxFQsw4sOs86Nm1+Z7EZbN2P7Fww7ILwA+pU7+J8oA7FlbjtFGi0mcziXuHh0Ph5KxT2kaeGxOKcelWdDR/QLN95d4QudkdvSjdC0rZqYDEe1rPax0NZ1ydSTIj3FCeP25mxbaTI6wHO5spNiYv92wVWs4kPquJAPKLe4LC3YozV9tUtOaCeBIgFGONK2/H9h1Sk0l5/o1/wBpzqcMaWjO0SHc+YshjZVAuF2w38IWrtBnt65NzTYYBJJmFfYwfX19WTFPRBRLwwuU9TH7E3cpvBqV4bSbrYS7sHZ2o2wVFz2BlJn7thm9mVzh/SDoO0oT2TtVmHaPaU6lR7ZyyC4NH2cvAHtK1BiXV2mpiawpUSJ9m09Iz946Du1ukT1Pks1uaFTF4akSyiw1HxBN3kSdXOOg1VDA1X03exe0A8IM66X9yo4rfTD0GeywdIRF4BMnmTxPaSsTYuLxdWu1+RxawEu7G3Mk8ImPBB4W4tv+SinRubbouI0OiwGUh9oXRji6oLQReQg/aHXtKGBtqi8/kmo1g0iBHio98sSDhO8x/ZQjCvcJCq70NLcEwO1NW3/GU+MVri/yJySag/oBikTikhdQ5IiVehKFCChKkCUIkHNWtsfC583ZHvn5LKaEY7sYWKWa0uM35Cw9D5qk5aUWgrZjYbDueTAtpJMeq1sFu9m67h3NPxWlXwVOniA14blAIixyzfNHutdWn7OYbsiOwxwEWBnmsuTM/Gxvw4ox3lGyZgexmQHonU/aIiIB4WnzUW2XvrtZSa32dFuokEkACGgA6WPmmM2e8Td4PC+p7J4fA9hTKhe1pcKktE6gE200jX64rMudmjXqwvlNEuNwnti3PDKYI6DQ4zAhoJPy4qy3CtGhEcrfNYWy8XiKrs0EyJAuBGYgm1tWkeBWmcRUA6VM+B52jVCcZJ1Y3Dkw1a2LdWjYiGx6dyhNKLxHwUDcc3iw+U/DReOOp8ZHePmq6ZIepQ+UWS/7o8TKp1MLTsHkGTYE+glS/v1MDNmFlhbWxYqmWtgxE8SPu9xlWxwk38FM+WMI3s34NnEYmjRLc7Q4A9JrTBiDx7496TaG+1RzPY4amKbDawgmde/vQxQALTmIsdZvr2qCvtENkMAvxWmOBfZzsvUynvwjoG7jw+j0nnM3XTzU9dgMgNtzQbupXqsq53A+zIh1rDkfrmiuvi5b0bjs4LJlxuMy+OeqJWbVbTEAyVg771/4NBn3nPqeHVb6lamz8Ea1YMJgTJ7hqhffXaba+Jd7P+VTHs6faG6u8TPhCfhh/kX7sT1E6gwfKReXl0TnCpUgCexk6KEEAT2hXcPsiq/qsJ8lrYXcvFP0Y0d7j8AqucVyw6JfAPtC6LhqORrW/daB5BZuD/Z3iyQT7IAET0nTHGOijD/p2vrDL83H4BJyTjJqmNgqTsLMXu1Rf1qbXd7R6oe2puvhKRlznUp4Neb/AJb28EcuqGNfqVTxuCp1R/EaHRMTw7iFjUi6lJcAA7AYbSljcpHCpH/sGob2pinl7qftGVGD7TdHW6030k+S6YzdzDE3pDzd29q0aW7mGbEUWn8UuGvJxIVk4p3ReWXI402cjwu2i19qctDQxuWIjW0d581uHFPexrvYVcpghzWuIsQRcA8QumM2VQ19jS/8bfktSiwAQAABoBYBBxjLei0epkuUmcYGLoRlfYcAQAW3FgTfhbl5JS6k5pAcC6DDoAN2Zb5eE9K3FdexNJrpDgCORAPqsersDCuN8PR/8bR6BV0L5L+vDzH+TmO3cC17W5A3rSdEN4nLT6vSdpa66zj90cJnH8IgHUCpVA8g+AtvZG72Go3pUabXfeiToOJkpkPaqKzzQ5itz54qUXO6wLRwI4DkZV/DbHIAIaD3T537xovoirhGHVjTOsgFZ/8A8FhgZFCmCb9Uc015XRlfJzjBbk4qvRzte0CLNzudmI4GwAvbRVMNTr0Wmm9okfeOUjvB9brteEYA0AAAAQALAdgCxd6tgYfEAmtSa8gGDJBFuwhKe+zHY8uk4ztTeFlGnUp0TmrPGV1QHosB6waeLotPBBDl0XbW72HZOWnFj9p549rkOu2fTg9HTtPzWnFoitimTVN2wahSikVs/ubJ6vDtXQNwtiUHkl1MOIiJJPEjSexXnlUVYtYznGzN369cwxjj2wV0Td39mFWzqgA43+S6lhMKymYY0NHYIV8GxWeWaUi20eDA2fuhTpgTcrWZs1rdAArbdAmuKWkmByZA/CgKrVo3srr3G31zUJEkqUqB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UFhQXGBwYFxcXFxgVHRccFxgcFxUUFxwYHCggHRolHBYXIjEhJSkrLi4uFx8zODMsNygtLisBCgoKDg0OGxAQGywkHyUsLCwsNDQsLDQ0NCwsLCwsLCwsLywsLCwsLCwsLCwsLCwsLCwsLCwsLCwsLCwsLCwsLP/AABEIAQsAvQMBIgACEQEDEQH/xAAcAAABBQEBAQAAAAAAAAAAAAAGAQIDBAUHAAj/xABCEAABAwIDBAcFBQcDBAMAAAABAAIRAyEEEjEFBkFRIjJhcYGRsROhwdHwQlJygrIHFCMzYuHxJDSSFkOTwhVTov/EABkBAAIDAQAAAAAAAAAAAAAAAAEDAAIEBf/EACoRAAICAQMDBAEEAwAAAAAAAAABAhEDEiExBDJBEyJRcWGBkaGxI8Hw/9oADAMBAAIRAxEAPwDFqYd4qvLDDcxgg+Mc48Vbbtdw6FUB45Oh0/PwBUeIbUgBhEl3SJva5JvaZ9Uz92FZr2OgvaARI4yYkc7EHsKxt3ybkiSrhcLV0a+mf6Tbxa6YTdobqNbRDqdRznl41aRDcuZxAFjYgz/SUyhjHPaWVaZe5o4NY0NA5gNERznirBxFSq0UYc0EEEhpccpAAgN1MSPfyCGqafIXCLRDR3Ic64xNPxDlbp7iOtOKYO5pPxCrUcaGu9lhg577AOzSDPfBaReQRwRbRaKbQK9YZ9SGgCO4GSR2lLnmyR8/wRY4PgyKH7P6Q/mYp7vwMAPvLvRAm+FOhTxLmYYuyMAa5znFxc8E5zfS9oH3Ueb8vxNCgK2HrHJIDiGsDmh3VIc1osTAntC5G8rR0zlL3NiM1LZIU1O1e9ooypsPhHPIiNQJJDQMxIBvwsb8IWuxAzMVNh6D3mGNc7uBt3nQDtK9isGWOy5mO0uw5hfhMC+nmrWGwtA0waj6vtLw1oblHIkmTymB81XUFRJcLs5pAdUxFBg4j2ntHD8tMH1V5n7hT61WtWPJrPZNP/K6z8G+i1pzUhUdwLnPA0AjK0ibyb81cw1fO2oBSoN6J6tMX73Hpc+KpJv8luC5ht46IcBRwDHGLAk1HTxN2kwrGF3mx9TP7GkwNbc9FrAwEkAS9wH2SL8Qqmyi5jjlcZ0JsOiI5DjAk8YXjUJLhJg1C4jhfiVR1fAdRLs6vj8TmDcSGCxOd5pkSSIENmRGgsJCi2rsWuIz1va2JLyXENtmMlxmIa6/gpsEem4mOsfeVexlSaTj/U0HuE284Kq5tPYHgydmbCbUfTzvd7MlrZFiSSczR+aL8kYs3NwjY6Dnfie74EIWa0im1wP8t7Xf/o++66S4Sl5Zy8MZjimZ1Dd/DDShT8Wh3rKsMpU2SG02CBIhrRJmItpZWGqHEM9HfpJ+CS5NjUkLhcQXC4i8eSdUPcFHhWdAKHEPmIjigmRowHvZUE4ZtVjR98g8QJuT7lLs3CAOJILXTDgHzBjrS4aHWLgZhe6IMDgGim9oHVaY7uXkQoNrYYMJf1czMg7S0Nc57vHKO4Iud2i6Rn4jCwYLQ6RAdLqZIP2TZRYhopGmahcQYDQ2T7MjRzS6zrmPDSyubOq0i5rajy6b5W3DTF87u4e5V9qspU3sc12Z0zTa420MTFwb2PaqrmizLGGwbMI1zqbHe0cJNSqRodTAM+4d6fsrCtqNqNc8io+5cSA50gDM2eECLaRFlk1XPYGGpD3vMNbmMQLl2swDpzMeOXtLb9TDQ0U6RcMs1KgNQkObnaxuY9FkO4XvaArLG5cPcDnpNbfXaVKhgv3Rr873BrdQ4tawhxLo0Jgea51QpNPW9Y+CtbT2j+8OLixrDMy2wA5RxVWoRHRdJHZHlK2YseiNeTNOSlKyz+8MpXa0TwtJnvPyWY6q48TpHhyTHvJ1Xg5OSoVKVktImR2XU0WVI1CkDzzKNAsuUjqr2AqQe+xWMKp5qSljHN5fXcg0QJ8Iet5ecJKXWf3k+RWfgdrtEh0gkjtGolXaLw4mOMpLTVhLFAXK0KYmlUnlI7w4FZ7esfNX8I6WuH9J+aXIIzZ92ZT2+4Loblz3ZIBc0dh+SL9o7do0ZDnS7i0XI435eKVk3ew7EjTa3gqWLxbGm7gIB94iAEM4/eWrVBFNuRvvPiseiHPJL3GL5nT5tHLtQWJ+R6iHWGxbX0jlPd3G7T3XVDBkwo9m7OOXM4uEiGNkjK3UTyJ9wT8PaQDI4fX1oq/QKC+iyKda3/bHn7OSfRZe8OJ/lNBA6xPE3GUW/wCUdoW4S32R1DnU+Nr5cosexDuKweaC4TADSLEEAk8+tcpKavcKRV2VQIqNuQ1gLjGUQOtMxxmL9qzd42NdWDus0Hj2gwPMAeJWwKrmy1jfZss50gnO5pDmgzc3AsOE35ZO2apfU6nQLbmwIMgkkDSIPmeCZF+6wkGHwcvYMsl3AuLujHVE+c2OnehXe9mUgcndvAQ3XsgeCM8O5rXseajjlg/ZAtYNtMkwBHAGeSEN82HoOI6znH0+ZT8L94vL2sGnHQDv+SfW6IiIJH+VHcQey3ooitpk4ECfUCYE4NJRKjYXoShq8QjZKEISQvFIVCHiFNhcY6mbacjp/ZQymkqUQKcNjA9uYcr9nP1Wns93QdPI+o+aGNjsOUnnp4QJ8/REmAHRd+H4hZsirYYj1CoWyRqBb/ko2skkuMuNyTxPNNqOs+NYH6wm1KpFm3cTA+fgq0aunpJtkrnEuyN14n7o+a0dnYQOc238ITro4jnzv6FZuBAkUwHkmc5aJPdwiT2oywGGfECnDdIcQLcsrAf1JWWelDlchG4gNpCSZE90DSPrkqmzSXMm8Tbu/wAytXaWAf7FxhjBLZLaQHG3SdJ1gWI1WQ0Vxo5ju0gj0lKg0yrgzYo7WxVZoeX0aTTJYwNF5FjxcTHEeSzTvJiB9uie85fUhEG47B+6tsJh0wL6uQPtTFCmGkg35GOFvRO9JN1QhZKNulvFV40mO7WuafmpnbztHXw7/AT6wEEO2gw65vIH4rzdoMGhjuzD9Kj6dfBZZUG3/UeCJl7XsPa2/ulZW8TcDiacMrtpuBlpfmaJ4g5ogHussKljS6we4nlJPqsjbdaXtBkjLOgGpMzAvoEYYKlabBOexVc7oZTq0kfRGt1SAVqWn7RHh/dRPpwdZWtGeW4Tbk7tU8U9767nNo04zZQSXE/ZmOiLa+XZ3HdvZGCpUwcNTpgRGYCXHvcbnxXOtw6FRuGe2kA4mKjm5subgG5gOjI+K6HsSg9rXONMUpbOUOL7ntI1Ee9YcmRub+DSsaUPyR7VxGEquNJ+HZWI+/TbA/M4WWBjtwcFVBP7v7E86dQnyBt7lcxey6h6bGNqPA6ryQJ14dtla2fTqyAWZLdIBxqNB7CQPdZJ9SVbMb6UTmG8H7NzTBfQqh7dcrxld5ix8ggLEYdzCWuBBGoK+kdp4KKZGpK5dvZskPZMdIaO+B7Fpw55cSEZMUXvE5yQmqZ9MgkQZGvZGqiK3JmRoINmgFjbgwIPrC1qTgA78P8A7BCuyK+SoOTrEd+h80SsPX/CP1LPkVMYnY0tIY62vwOiZVaWzBmo67psByAUmKflZPaP1f2WuKVJ1xTn8NUH4pUpUaunSd2ZuymVWaOa3mcuY+ZRRQe4NmpUqPtOXNlFhP2Y5LN9lTHCsPAO9FNUczL/ADRI0DmuZw0k2SZScnZuSxJUW6u6lbECQ8uLe1wyzpEuNvBVG7u4ynLWlx59V0eeU+5ebt6sAP5b4/qE+6Fdw2+LmjpUnA9l58wVeOvgyyTvw/8Av0N/cX/at/N+ooC3jEsae74o83FP+lb3O/U5Ae8Lv4Y8PVOj3GTwUWYVmQ5qcT1XAHy1gjuuo62ApDLqQR9k8ezgB38irTnAMsXAzplt4XTK5Ic0AwSS6zZMm0j4DtKvuQsbGwoY2oYINhfhr8ghrbI6Y/CPUoq2YBlqa8NRB46oY263pN/D8SpDuDPtM5JR1C8Amt1TRJ2X9nu0qLC6i13SLWHviQfG4XQq7yGxzufgPcvnLdnElmJpOH32z4mD7iV2Ta9GvVqN9lWeKYAzE5eegtpB4rm5o6Jc8m7F70mFWCqtdMf4PJPq1A03WZsstw9OHOLpMlzoknThaLKbFYtj2ioxwcAeBlL1bBcfd+DA3p3jFMtHGb9gIj4oD2lt0PGW3C+nkiTb+D9rTq1HAAiQPArmP7uXvAEaE+SbhUZK2XyRqqF2hj6RDhlGYiC5oF47fDVYFZ0mQIU2Lb0j9aKuV0IRSOfkk2x9B0OaeRHqiqmbVZ7PeShGUS4KvnpPPGGz4EoZEViWMYyadubZ8SVO7dB4EsqCe1pHvBKgxrv9OT2tR+ylZZZ5JRWxoxRTuzmtGnVaf5jgZiATePrkiLZdKoXsaXvcXEZgSLA68NVWo4cB7pvDiPJxVrH0njKaRIdLrjllaD8VJyt0PUKR7a+FDGzLXgh3WaLloJ1bGsLBo49rf+1r/U8eUKTD13PqZX6MFh3GPifNbGHwbnzljtvzTYLSqYmb1PYOdwz/AKUdzv1FAe3z/DH1xCOtxf8Aat7nfqKBdv8AUHj8EI9wshqCCXQCOEza1gYvZNxT/aPaAyDkGhJ59kRHO2uikkmLTaInKIgkk20tz5lRV6xMBrAA5l+keoDcTfkfIqwS7si7XjWABI/OYHdz70N7eb0m93xRNslxOeeQ/S4goZ251m+PqpDuDPtMpRKRQ5k8QaOAq5SHcQQfLRd5wmGbXptqtYCXtDuP2hJ0IlfPAfC6Dut+0N+GoNo1GZw0Q1wNwBoD4LJ1OJypo09Pk07HVKOz2NiaTAe4H1Ue0oa12UAEwLWFuKFMJ+0NuIJFOm7MBMW00nXtWRtTeDEvkwGNHExA8JuVi9OV0a073NDfHbDWtLAek4kmOAQEcU2kxzvtuEfhHHxTtsYk0oe7pvdfp6DtIGqHsZjX1TLzPICwHYAFtw4dhObNpdLkZVfJlQuSuKbK1owtnlbwWNNMOES10T4aEKolCLVlUEmMrThjGlvdC6lSZIB7B71xfDVv4T2HnI7LX9F2nANmmzj0G/pC5/Uxqv1/0asLAt/Rq1Z0FR89kOMq7hqogE2AbmPZJzn3QqW8uzK9N73ZM9MkvOSTGZxIFTlCyhWq1f4Des4zUPBoN4P1yCmjUrs0a0ifZeGNQueOJMec/H3InwGz6l8k8JgxzhN2bgQxrWjgIHx8Vu4WoWTF5+Hj2qepbFtbHtwbYVvc79RQLvDZo7ijrcA/6Vn5v1OQJvE7ojxT49wjwSPoEsMuljSAAePODwAJHmq2FZmIBizbEmAOk46wb3A808Uuh0nEEgODQOtJEEH608FHiKLWGnJIBYc8dpdMW7Y8UQmlsptnkmTN/DNBEaAhwt3oU2+ekPH1CI9kdFr9YgETxEugob3g6zfH1CEO8M+0ySVE1SVBw800LQIJqFPO6FdrMgaaqbZOGimXc7L2OYQBIgajtukuVyo1Rx1CyTdfGNpYprnTlhwMCYkGDA7YRZtTEOxEOc0MpMuG8SeBd29iH9g4GxcRc8fQK/th5o0g5xvoBNh2rPkalPbngfjWmG/2YG9OJzPDeQWGCnVqpe4uNyU1bIR0qjBOWqTYhKbKSUoVxY4LxK9CSVCEtF8I73D3iyubQqnoExTJ+yeDO48OWndz8FWsK+6XkxqapjMcqZ3yAZ7RB7vorLwuwWU2ZWzm1c46uJMklVtztvsxdICQKrRD2E3MfbE6tPzCI5XLalF0zWmnujEo4UtJkXV3J9aq7kBXvZEK0QNmfuD/ALZv5v1lAO8nV/5I63Cd/pm/m/WUCbxHoD862x7jP4E1DGuIgN63IEgkEcxPvUGIb1HO4tkWF4JF/JewzmgTaY4ieBuJ4/NerVsuUAOhzeJkRMwLWEoli/gGkMdJElosL5RJhvvnxQztysDUIF8pcPM39FoHHimx5FiWwweP+ShtyMI7tknLaiMpJSuSs1CcJCNlbLRa2NVWpTVqhsSBr2dinxximwDktfd7ZeVrSdXXIWOUlGLkdBJyaj4L2GYWCSLIU3t2l7RwaNAijebH+xYNOS5zXeXOLjqTKHTQ1PWyvVZKWhCNCRxSgKMlbUYBU5oTJSgogHFMTnJihGOCloG88lCE4GyhESUKpYQ5pLXC4IMEHmCNF1fcTes4oGjWP8ZokO09o0WJI+8LTzlclC0dhbQOHr0qoPUcCfwmzx/xJSs2NTj+S8JuLO9tXnGU2mZEpRB4LmI1Mx9x3f6dv5v1FAu8XUH5/gjfcn/bN/N+ooG2+ejH4lvj3CHwNoVg1oIALsoAHhBPf80mOd7Nrc0EZelI0BLjAJ119FHSqZQCHnqyZsBA0mdbLB2rtJ9Y3JgaCSfG6uo2wOVIjrV85J4AZW931Pmq9QpaZt4ptQplFL2EGq9PSC81Iw9IIgQS0GB72i8ABGVCllZm0gf3Q9u+yXExJUe9m13U/wCGDci8cAdR6Lm5E8k1BHTUlCOpg9vBtA1ahv0W6LJKVxSFdGMVFUjmyk5O2PKYU5wso1YqOhIAnLxUANcU1KvKEFTkgXgoQcE5qaAnBQh3HdHFe1wdB03yBp72dE+i1nDRAv7KtozTqUCbsOdv4XdaO536kfwuXkjpm0a4u4oH9x/9s3836igfbphoP4kS7A2szDYH2tQSBMAauJcYaO/5rm+0se6q6TYTIaNBK2wi3JsTKVIbj8YX2FmgC3OLSVRKcSmEp6VCrH0zr5/XmvVOCYx8H68VJVbCHkt4GTZJSHSC81ykwQmo38Q9VHwBbs6NsLDijRznWJnlAv8AXYudbRxRqVHvPEmO6bI03oxuTDANPWGX3ifd6oCKy9LFu5vyauqlVQR5KUi84rWZBXJie4pihB7Ujl4JSVAjITmjmvJHBQAkpQkSogHBPaownAqECLczG+xxlF3Bzsju5/R9xg/lXay5fPWGq5SDyIPldfQrXZgDa4nTmsXVLdM0YntRxbbWLJpYekLBrS89pc90eQHvWE5XMY+XHst5Km5bEqQh8kZTSU8phCIBqnYcwjl6cFAnMdBQZZMVg1VnZNLNWpj+oeqgebyOIVrYlTLiKZ/qCpPtZaHcje3+qAGlTHAEnxgfNCJW7vpWzYk9jR81l4mk1rRGsBUwKsaRfM7myumkr0poThI9yanHRNUIPakhOYvFQIiYnOTSiA8vLwSgKAFCcEiUKEJKYXeN26/tMJQdqTTbPeAAfeuEU11r9m2Nc/CZP/reW+Bh4/UfJZupXtsbie9HL6qgcp6gUDgtIojcmFSOUZQIIkXl6FAisUmGfle08iPVRtSHVRhTo1N5H5qgdzaB5f5VLEPlo7h6KWvLwLgxxVao2wCpFUki83bbIkgCl9gezzTCwjkr2Lo8E1OCsYTAvqHoglRtIKTeyIWAkwFLiaBYbhGG727mQh9S7uA5Ktvzh2NyR1vh/lZ11CeTSjS+nccepgiU1KSkWgynk4JEqhBQnJoSokJqS6X+yup0K45OYfMEf+q5lTK29jbWfh82T7UTw6sx+oqmWOqLSLQdOzPqqBxU1QKKFcoRkK/srYlWueg3o8XcB/dSbG2eaz79UXcezkjjCY0sbkY2GDl6rLnzOO0eTTgwa95cGPT3RpCxe4u4qzR2Bh2gw0uI581eD8xuroYGsWKWWflm5Y4LhHPNu4NrHdG0rGIutzeJ0vPfosVdLHelHOzVqdF6rhQ3DtdF3PiewA/EKliGR7h7kSupNdhKOkh0+Qd8SFg7QF/rkPmhCV/uw5I1X0it7V3Mr0uP+ApcJhy97WjUkAeK6hszctrGBzmgutI9fRVzZ44uQ4sMsnADbI3aq1XAuHQXQdn7KZRAa1osNVM17W2AIPLkAqmIqVHGAC0eq52TLPK/hHRx4oY1sWajhwhDu9uBDqRIu4Xn4K8ym/S69tTCVDTcGiLHVDH7JLcOT3RaOXkJpCkeIJTV2TjCSlSJVCCpQmhOCICSmrTCqrVYYEUQfUTGMkgDinvWvsigKbfbu1Bim2OsefcEuctKLwjqdGnhaPsgyk3ruu/5Ijp4MEQBfisjYFBxc6pUPTdc9nYtqptNrSGNGZ50DRP13rl5m3KkdTHtEfg9l9IyTpNwl2vQAYcjhZPo4PGkkgU2TFi4uI78ojTtWXtrA4gEB7mv55QWz2alLUW5bss+OAG2hSsXHUugeHFZCIN4XgFrA1zY0lYBF11ce8Tm5klI16WIGSm0cAZ7yf8ACp7QFwe0/BSYWnoOz+619jbrV8aP4TegDLnuMNE8J4nsCDajuw05bGfutVazFUS/TMPfb4rt9WsCAG8Qbz2LC2du7RweHLHmm5xBzGBLj48PktqllNNsDSNOyDPuXK6rLHJK19G/BicFTMr9wyiZXvZgAyRfgl2pXIcL2WFjdqXtqlRjKY9tIt1HAOUe0awc2+hB1WO2s57oEqfb2FIohznx392iesdSSbKN2mc4xRlzu8qJOqalNXZRxnyeSwvLygDwCcEgCcESDwrWFBMwJVQK5hIvM+EIoBLTpFzg0cTHvRPhGB9a0BlEZR38SsLZ7w2oXH7LSfGLJzcXDcoOup77lZ8kXJ0jTiairYTYChVxFQsw4sOs86Nm1+Z7EZbN2P7Fww7ILwA+pU7+J8oA7FlbjtFGi0mcziXuHh0Ph5KxT2kaeGxOKcelWdDR/QLN95d4QudkdvSjdC0rZqYDEe1rPax0NZ1ydSTIj3FCeP25mxbaTI6wHO5spNiYv92wVWs4kPquJAPKLe4LC3YozV9tUtOaCeBIgFGONK2/H9h1Sk0l5/o1/wBpzqcMaWjO0SHc+YshjZVAuF2w38IWrtBnt65NzTYYBJJmFfYwfX19WTFPRBRLwwuU9TH7E3cpvBqV4bSbrYS7sHZ2o2wVFz2BlJn7thm9mVzh/SDoO0oT2TtVmHaPaU6lR7ZyyC4NH2cvAHtK1BiXV2mpiawpUSJ9m09Iz946Du1ukT1Pks1uaFTF4akSyiw1HxBN3kSdXOOg1VDA1X03exe0A8IM66X9yo4rfTD0GeywdIRF4BMnmTxPaSsTYuLxdWu1+RxawEu7G3Mk8ImPBB4W4tv+SinRubbouI0OiwGUh9oXRji6oLQReQg/aHXtKGBtqi8/kmo1g0iBHio98sSDhO8x/ZQjCvcJCq70NLcEwO1NW3/GU+MVri/yJySag/oBikTikhdQ5IiVehKFCChKkCUIkHNWtsfC583ZHvn5LKaEY7sYWKWa0uM35Cw9D5qk5aUWgrZjYbDueTAtpJMeq1sFu9m67h3NPxWlXwVOniA14blAIixyzfNHutdWn7OYbsiOwxwEWBnmsuTM/Gxvw4ox3lGyZgexmQHonU/aIiIB4WnzUW2XvrtZSa32dFuokEkACGgA6WPmmM2e8Td4PC+p7J4fA9hTKhe1pcKktE6gE200jX64rMudmjXqwvlNEuNwnti3PDKYI6DQ4zAhoJPy4qy3CtGhEcrfNYWy8XiKrs0EyJAuBGYgm1tWkeBWmcRUA6VM+B52jVCcZJ1Y3Dkw1a2LdWjYiGx6dyhNKLxHwUDcc3iw+U/DReOOp8ZHePmq6ZIepQ+UWS/7o8TKp1MLTsHkGTYE+glS/v1MDNmFlhbWxYqmWtgxE8SPu9xlWxwk38FM+WMI3s34NnEYmjRLc7Q4A9JrTBiDx7496TaG+1RzPY4amKbDawgmde/vQxQALTmIsdZvr2qCvtENkMAvxWmOBfZzsvUynvwjoG7jw+j0nnM3XTzU9dgMgNtzQbupXqsq53A+zIh1rDkfrmiuvi5b0bjs4LJlxuMy+OeqJWbVbTEAyVg771/4NBn3nPqeHVb6lamz8Ea1YMJgTJ7hqhffXaba+Jd7P+VTHs6faG6u8TPhCfhh/kX7sT1E6gwfKReXl0TnCpUgCexk6KEEAT2hXcPsiq/qsJ8lrYXcvFP0Y0d7j8AqucVyw6JfAPtC6LhqORrW/daB5BZuD/Z3iyQT7IAET0nTHGOijD/p2vrDL83H4BJyTjJqmNgqTsLMXu1Rf1qbXd7R6oe2puvhKRlznUp4Neb/AJb28EcuqGNfqVTxuCp1R/EaHRMTw7iFjUi6lJcAA7AYbSljcpHCpH/sGob2pinl7qftGVGD7TdHW6030k+S6YzdzDE3pDzd29q0aW7mGbEUWn8UuGvJxIVk4p3ReWXI402cjwu2i19qctDQxuWIjW0d581uHFPexrvYVcpghzWuIsQRcA8QumM2VQ19jS/8bfktSiwAQAABoBYBBxjLei0epkuUmcYGLoRlfYcAQAW3FgTfhbl5JS6k5pAcC6DDoAN2Zb5eE9K3FdexNJrpDgCORAPqsersDCuN8PR/8bR6BV0L5L+vDzH+TmO3cC17W5A3rSdEN4nLT6vSdpa66zj90cJnH8IgHUCpVA8g+AtvZG72Go3pUabXfeiToOJkpkPaqKzzQ5itz54qUXO6wLRwI4DkZV/DbHIAIaD3T537xovoirhGHVjTOsgFZ/8A8FhgZFCmCb9Uc015XRlfJzjBbk4qvRzte0CLNzudmI4GwAvbRVMNTr0Wmm9okfeOUjvB9brteEYA0AAAAQALAdgCxd6tgYfEAmtSa8gGDJBFuwhKe+zHY8uk4ztTeFlGnUp0TmrPGV1QHosB6waeLotPBBDl0XbW72HZOWnFj9p549rkOu2fTg9HTtPzWnFoitimTVN2wahSikVs/ubJ6vDtXQNwtiUHkl1MOIiJJPEjSexXnlUVYtYznGzN369cwxjj2wV0Td39mFWzqgA43+S6lhMKymYY0NHYIV8GxWeWaUi20eDA2fuhTpgTcrWZs1rdAArbdAmuKWkmByZA/CgKrVo3srr3G31zUJEkqUqB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2667000" cy="2847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5154168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1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Pieter Brueghel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Italian Renaissance </a:t>
            </a:r>
            <a:r>
              <a:rPr lang="en-US" dirty="0" smtClean="0"/>
              <a:t>artist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Italian technique </a:t>
            </a:r>
            <a:r>
              <a:rPr lang="en-US" dirty="0" smtClean="0"/>
              <a:t> </a:t>
            </a:r>
            <a:r>
              <a:rPr lang="en-US" dirty="0" smtClean="0"/>
              <a:t>Homeland technique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s://encrypted-tbn0.gstatic.com/images?q=tbn:ANd9GcSLQfYLjqpzJfnpWiy6s_Cr_EjRTDJ1zSv6g8ppEBAFrcu6BwRt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62387"/>
            <a:ext cx="1924050" cy="23812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5053012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03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Statesman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Milk street, London. (Feb 7, 1478)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St.Anthonys school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Comedy's, Greek and Latin literature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Lincolns inn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5" y="4627418"/>
            <a:ext cx="3345873" cy="196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16111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17746" y="2286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04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medieval </a:t>
            </a:r>
            <a:r>
              <a:rPr lang="en-US" dirty="0" smtClean="0"/>
              <a:t>legends, classic </a:t>
            </a:r>
            <a:r>
              <a:rPr lang="en-US" dirty="0" smtClean="0"/>
              <a:t>mythology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Anne Hathaway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Suanna</a:t>
            </a:r>
            <a:r>
              <a:rPr lang="en-US" dirty="0" smtClean="0"/>
              <a:t> and Judith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Venus and Adonis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4384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eform 3"/>
          <p:cNvSpPr/>
          <p:nvPr/>
        </p:nvSpPr>
        <p:spPr>
          <a:xfrm>
            <a:off x="7536873" y="4017818"/>
            <a:ext cx="581891" cy="665018"/>
          </a:xfrm>
          <a:custGeom>
            <a:avLst/>
            <a:gdLst>
              <a:gd name="connsiteX0" fmla="*/ 401782 w 581891"/>
              <a:gd name="connsiteY0" fmla="*/ 13855 h 665018"/>
              <a:gd name="connsiteX1" fmla="*/ 304800 w 581891"/>
              <a:gd name="connsiteY1" fmla="*/ 27709 h 665018"/>
              <a:gd name="connsiteX2" fmla="*/ 263236 w 581891"/>
              <a:gd name="connsiteY2" fmla="*/ 55418 h 665018"/>
              <a:gd name="connsiteX3" fmla="*/ 221672 w 581891"/>
              <a:gd name="connsiteY3" fmla="*/ 69273 h 665018"/>
              <a:gd name="connsiteX4" fmla="*/ 193963 w 581891"/>
              <a:gd name="connsiteY4" fmla="*/ 110837 h 665018"/>
              <a:gd name="connsiteX5" fmla="*/ 110836 w 581891"/>
              <a:gd name="connsiteY5" fmla="*/ 138546 h 665018"/>
              <a:gd name="connsiteX6" fmla="*/ 69272 w 581891"/>
              <a:gd name="connsiteY6" fmla="*/ 166255 h 665018"/>
              <a:gd name="connsiteX7" fmla="*/ 41563 w 581891"/>
              <a:gd name="connsiteY7" fmla="*/ 249382 h 665018"/>
              <a:gd name="connsiteX8" fmla="*/ 27709 w 581891"/>
              <a:gd name="connsiteY8" fmla="*/ 290946 h 665018"/>
              <a:gd name="connsiteX9" fmla="*/ 0 w 581891"/>
              <a:gd name="connsiteY9" fmla="*/ 415637 h 665018"/>
              <a:gd name="connsiteX10" fmla="*/ 13854 w 581891"/>
              <a:gd name="connsiteY10" fmla="*/ 512618 h 665018"/>
              <a:gd name="connsiteX11" fmla="*/ 96982 w 581891"/>
              <a:gd name="connsiteY11" fmla="*/ 540327 h 665018"/>
              <a:gd name="connsiteX12" fmla="*/ 180109 w 581891"/>
              <a:gd name="connsiteY12" fmla="*/ 595746 h 665018"/>
              <a:gd name="connsiteX13" fmla="*/ 207818 w 581891"/>
              <a:gd name="connsiteY13" fmla="*/ 637309 h 665018"/>
              <a:gd name="connsiteX14" fmla="*/ 290945 w 581891"/>
              <a:gd name="connsiteY14" fmla="*/ 665018 h 665018"/>
              <a:gd name="connsiteX15" fmla="*/ 429491 w 581891"/>
              <a:gd name="connsiteY15" fmla="*/ 651164 h 665018"/>
              <a:gd name="connsiteX16" fmla="*/ 512618 w 581891"/>
              <a:gd name="connsiteY16" fmla="*/ 568037 h 665018"/>
              <a:gd name="connsiteX17" fmla="*/ 540327 w 581891"/>
              <a:gd name="connsiteY17" fmla="*/ 540327 h 665018"/>
              <a:gd name="connsiteX18" fmla="*/ 554182 w 581891"/>
              <a:gd name="connsiteY18" fmla="*/ 346364 h 665018"/>
              <a:gd name="connsiteX19" fmla="*/ 581891 w 581891"/>
              <a:gd name="connsiteY19" fmla="*/ 263237 h 665018"/>
              <a:gd name="connsiteX20" fmla="*/ 568036 w 581891"/>
              <a:gd name="connsiteY20" fmla="*/ 110837 h 665018"/>
              <a:gd name="connsiteX21" fmla="*/ 540327 w 581891"/>
              <a:gd name="connsiteY21" fmla="*/ 83127 h 665018"/>
              <a:gd name="connsiteX22" fmla="*/ 360218 w 581891"/>
              <a:gd name="connsiteY22" fmla="*/ 69273 h 665018"/>
              <a:gd name="connsiteX23" fmla="*/ 304800 w 581891"/>
              <a:gd name="connsiteY23" fmla="*/ 13855 h 665018"/>
              <a:gd name="connsiteX24" fmla="*/ 304800 w 581891"/>
              <a:gd name="connsiteY24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1891" h="665018">
                <a:moveTo>
                  <a:pt x="401782" y="13855"/>
                </a:moveTo>
                <a:cubicBezTo>
                  <a:pt x="369455" y="18473"/>
                  <a:pt x="336078" y="18326"/>
                  <a:pt x="304800" y="27709"/>
                </a:cubicBezTo>
                <a:cubicBezTo>
                  <a:pt x="288851" y="32494"/>
                  <a:pt x="278129" y="47971"/>
                  <a:pt x="263236" y="55418"/>
                </a:cubicBezTo>
                <a:cubicBezTo>
                  <a:pt x="250174" y="61949"/>
                  <a:pt x="235527" y="64655"/>
                  <a:pt x="221672" y="69273"/>
                </a:cubicBezTo>
                <a:cubicBezTo>
                  <a:pt x="212436" y="83128"/>
                  <a:pt x="208083" y="102012"/>
                  <a:pt x="193963" y="110837"/>
                </a:cubicBezTo>
                <a:cubicBezTo>
                  <a:pt x="169195" y="126317"/>
                  <a:pt x="135138" y="122345"/>
                  <a:pt x="110836" y="138546"/>
                </a:cubicBezTo>
                <a:lnTo>
                  <a:pt x="69272" y="166255"/>
                </a:lnTo>
                <a:lnTo>
                  <a:pt x="41563" y="249382"/>
                </a:lnTo>
                <a:cubicBezTo>
                  <a:pt x="36945" y="263237"/>
                  <a:pt x="30110" y="276541"/>
                  <a:pt x="27709" y="290946"/>
                </a:cubicBezTo>
                <a:cubicBezTo>
                  <a:pt x="11453" y="388478"/>
                  <a:pt x="22737" y="347423"/>
                  <a:pt x="0" y="415637"/>
                </a:cubicBezTo>
                <a:cubicBezTo>
                  <a:pt x="4618" y="447964"/>
                  <a:pt x="-6194" y="486842"/>
                  <a:pt x="13854" y="512618"/>
                </a:cubicBezTo>
                <a:cubicBezTo>
                  <a:pt x="31786" y="535673"/>
                  <a:pt x="96982" y="540327"/>
                  <a:pt x="96982" y="540327"/>
                </a:cubicBezTo>
                <a:cubicBezTo>
                  <a:pt x="124691" y="558800"/>
                  <a:pt x="161636" y="568037"/>
                  <a:pt x="180109" y="595746"/>
                </a:cubicBezTo>
                <a:cubicBezTo>
                  <a:pt x="189345" y="609600"/>
                  <a:pt x="193698" y="628484"/>
                  <a:pt x="207818" y="637309"/>
                </a:cubicBezTo>
                <a:cubicBezTo>
                  <a:pt x="232586" y="652789"/>
                  <a:pt x="290945" y="665018"/>
                  <a:pt x="290945" y="665018"/>
                </a:cubicBezTo>
                <a:cubicBezTo>
                  <a:pt x="337127" y="660400"/>
                  <a:pt x="384864" y="663914"/>
                  <a:pt x="429491" y="651164"/>
                </a:cubicBezTo>
                <a:cubicBezTo>
                  <a:pt x="479699" y="636819"/>
                  <a:pt x="485463" y="601981"/>
                  <a:pt x="512618" y="568037"/>
                </a:cubicBezTo>
                <a:cubicBezTo>
                  <a:pt x="520778" y="557837"/>
                  <a:pt x="531091" y="549564"/>
                  <a:pt x="540327" y="540327"/>
                </a:cubicBezTo>
                <a:cubicBezTo>
                  <a:pt x="544945" y="475673"/>
                  <a:pt x="544567" y="410466"/>
                  <a:pt x="554182" y="346364"/>
                </a:cubicBezTo>
                <a:cubicBezTo>
                  <a:pt x="558515" y="317479"/>
                  <a:pt x="581891" y="263237"/>
                  <a:pt x="581891" y="263237"/>
                </a:cubicBezTo>
                <a:cubicBezTo>
                  <a:pt x="577273" y="212437"/>
                  <a:pt x="579506" y="160540"/>
                  <a:pt x="568036" y="110837"/>
                </a:cubicBezTo>
                <a:cubicBezTo>
                  <a:pt x="565099" y="98109"/>
                  <a:pt x="553136" y="85689"/>
                  <a:pt x="540327" y="83127"/>
                </a:cubicBezTo>
                <a:cubicBezTo>
                  <a:pt x="481283" y="71318"/>
                  <a:pt x="420254" y="73891"/>
                  <a:pt x="360218" y="69273"/>
                </a:cubicBezTo>
                <a:cubicBezTo>
                  <a:pt x="309838" y="52479"/>
                  <a:pt x="318234" y="67593"/>
                  <a:pt x="304800" y="13855"/>
                </a:cubicBezTo>
                <a:cubicBezTo>
                  <a:pt x="303680" y="9375"/>
                  <a:pt x="304800" y="4618"/>
                  <a:pt x="3048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038635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did have an Earring these became popular during the English Renaissance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01782" y="5867400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* Key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11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Lorie River Valley</a:t>
            </a:r>
          </a:p>
          <a:p>
            <a:r>
              <a:rPr lang="en-US" dirty="0" smtClean="0"/>
              <a:t>Inspired by Petrarch's Sonnets</a:t>
            </a:r>
          </a:p>
          <a:p>
            <a:r>
              <a:rPr lang="en-US" dirty="0" smtClean="0"/>
              <a:t>Personal essay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505200" cy="297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009900" cy="297179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2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142</TotalTime>
  <Words>200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16.2 The Northern Renaissance</vt:lpstr>
      <vt:lpstr>Chateaux</vt:lpstr>
      <vt:lpstr>Johannes Gutenberg</vt:lpstr>
      <vt:lpstr>Francois Rabelais</vt:lpstr>
      <vt:lpstr>Desiderius Erasmus</vt:lpstr>
      <vt:lpstr>Pieter Brueghel</vt:lpstr>
      <vt:lpstr>Thomas More</vt:lpstr>
      <vt:lpstr>William Shakespeare</vt:lpstr>
      <vt:lpstr>French Renaissance</vt:lpstr>
      <vt:lpstr>English Renaissance</vt:lpstr>
      <vt:lpstr>Low Countries</vt:lpstr>
      <vt:lpstr>MLA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16.2 The Northern Renaissance</dc:title>
  <dc:creator>nicholas cokley</dc:creator>
  <cp:lastModifiedBy>MVR3</cp:lastModifiedBy>
  <cp:revision>15</cp:revision>
  <dcterms:created xsi:type="dcterms:W3CDTF">2014-04-02T13:14:14Z</dcterms:created>
  <dcterms:modified xsi:type="dcterms:W3CDTF">2014-04-07T13:59:24Z</dcterms:modified>
</cp:coreProperties>
</file>