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  <a:srgbClr val="FFFFFF"/>
    <a:srgbClr val="D00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8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0FEEC2A-11E3-45D1-9575-521BCD2F74B2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0B3CDF5-731E-479E-986B-A19C25D30FC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40472" y="1698287"/>
            <a:ext cx="5648623" cy="1204306"/>
          </a:xfrm>
        </p:spPr>
        <p:txBody>
          <a:bodyPr/>
          <a:lstStyle/>
          <a:p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17.2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85848" y="2324061"/>
            <a:ext cx="6511131" cy="329259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Overseas empire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745" y="45720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By:  Claire Blyth, Lindsey Myers, Samantha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Overturf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0417" y="2667000"/>
            <a:ext cx="1615440" cy="4343400"/>
          </a:xfrm>
        </p:spPr>
        <p:txBody>
          <a:bodyPr vert="wordArtVert"/>
          <a:lstStyle/>
          <a:p>
            <a:r>
              <a:rPr lang="en-US" sz="4000" dirty="0" smtClean="0">
                <a:solidFill>
                  <a:srgbClr val="00CC00"/>
                </a:solidFill>
              </a:rPr>
              <a:t>france</a:t>
            </a:r>
            <a:endParaRPr lang="en-US" sz="4000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229102">
            <a:off x="883492" y="459250"/>
            <a:ext cx="4572000" cy="5334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70C0"/>
                </a:solidFill>
              </a:rPr>
              <a:t>1524, hired Giovanni Da Verrazano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7030A0"/>
                </a:solidFill>
              </a:rPr>
              <a:t>Da Verrazano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B050"/>
                </a:solidFill>
              </a:rPr>
              <a:t>Jacques Cartier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Samuel De Champlain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70C0"/>
                </a:solidFill>
              </a:rPr>
              <a:t>Converted </a:t>
            </a:r>
            <a:r>
              <a:rPr lang="en-US" sz="3200" dirty="0">
                <a:solidFill>
                  <a:srgbClr val="0070C0"/>
                </a:solidFill>
              </a:rPr>
              <a:t>N</a:t>
            </a:r>
            <a:r>
              <a:rPr lang="en-US" sz="3200" dirty="0" smtClean="0">
                <a:solidFill>
                  <a:srgbClr val="0070C0"/>
                </a:solidFill>
              </a:rPr>
              <a:t>ative Americans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</a:rPr>
              <a:t>Trade</a:t>
            </a:r>
          </a:p>
          <a:p>
            <a:pPr lvl="4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</a:rPr>
              <a:t>With Native Americans</a:t>
            </a:r>
          </a:p>
          <a:p>
            <a:pPr lvl="4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</a:rPr>
              <a:t>They traded…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685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7520940" cy="548640"/>
          </a:xfrm>
        </p:spPr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Agency FB" pitchFamily="34" charset="0"/>
              </a:rPr>
              <a:t>England</a:t>
            </a:r>
            <a:endParaRPr lang="en-US" dirty="0">
              <a:solidFill>
                <a:srgbClr val="00CC00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20940" cy="357984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6600"/>
                </a:solidFill>
                <a:latin typeface="Agency FB" pitchFamily="34" charset="0"/>
              </a:rPr>
              <a:t>Over sea trade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6600"/>
                </a:solidFill>
                <a:latin typeface="Agency FB" pitchFamily="34" charset="0"/>
              </a:rPr>
              <a:t>Settlements in America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6600"/>
                </a:solidFill>
                <a:latin typeface="Agency FB" pitchFamily="34" charset="0"/>
              </a:rPr>
              <a:t>Jamestown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6600"/>
                </a:solidFill>
                <a:latin typeface="Agency FB" pitchFamily="34" charset="0"/>
              </a:rPr>
              <a:t>Northern areas farms…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6600"/>
                </a:solidFill>
                <a:latin typeface="Agency FB" pitchFamily="34" charset="0"/>
              </a:rPr>
              <a:t>Natives Christians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6600"/>
                </a:solidFill>
                <a:latin typeface="Agency FB" pitchFamily="34" charset="0"/>
              </a:rPr>
              <a:t>Pushed natives…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6600"/>
                </a:solidFill>
                <a:latin typeface="Agency FB" pitchFamily="34" charset="0"/>
              </a:rPr>
              <a:t>Disease and food shortages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FF6600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CC00"/>
                </a:solidFill>
              </a:rPr>
              <a:t>Hernan</a:t>
            </a:r>
            <a:r>
              <a:rPr lang="en-US" sz="2000" dirty="0" smtClean="0">
                <a:solidFill>
                  <a:srgbClr val="00CC00"/>
                </a:solidFill>
              </a:rPr>
              <a:t> Cortes- lived 1485-1547</a:t>
            </a:r>
          </a:p>
          <a:p>
            <a:r>
              <a:rPr lang="en-US" sz="2000" dirty="0" smtClean="0">
                <a:solidFill>
                  <a:srgbClr val="00CC00"/>
                </a:solidFill>
              </a:rPr>
              <a:t>Did everything through </a:t>
            </a:r>
            <a:r>
              <a:rPr lang="en-US" sz="2000" dirty="0">
                <a:solidFill>
                  <a:srgbClr val="00CC00"/>
                </a:solidFill>
              </a:rPr>
              <a:t>v</a:t>
            </a:r>
            <a:r>
              <a:rPr lang="en-US" sz="2000" dirty="0" smtClean="0">
                <a:solidFill>
                  <a:srgbClr val="00CC00"/>
                </a:solidFill>
              </a:rPr>
              <a:t>iolence and ruthlessness</a:t>
            </a:r>
          </a:p>
          <a:p>
            <a:r>
              <a:rPr lang="en-US" sz="2000" dirty="0" smtClean="0">
                <a:solidFill>
                  <a:srgbClr val="00CC00"/>
                </a:solidFill>
              </a:rPr>
              <a:t>Brazil broke from Portuguese rule  (1822)</a:t>
            </a:r>
          </a:p>
          <a:p>
            <a:r>
              <a:rPr lang="en-US" sz="2000" dirty="0" smtClean="0">
                <a:solidFill>
                  <a:srgbClr val="00CC00"/>
                </a:solidFill>
              </a:rPr>
              <a:t>New emperor was  the son of a Portuguese monarch</a:t>
            </a:r>
          </a:p>
          <a:p>
            <a:r>
              <a:rPr lang="en-US" sz="2000" dirty="0" smtClean="0">
                <a:solidFill>
                  <a:srgbClr val="00CC00"/>
                </a:solidFill>
              </a:rPr>
              <a:t>Henry Hudson-sailed for English 3 times, once for Dutch</a:t>
            </a:r>
          </a:p>
          <a:p>
            <a:r>
              <a:rPr lang="en-US" sz="2000" dirty="0" smtClean="0">
                <a:solidFill>
                  <a:srgbClr val="00CC00"/>
                </a:solidFill>
              </a:rPr>
              <a:t>Hudson River named after Hudson </a:t>
            </a:r>
          </a:p>
          <a:p>
            <a:r>
              <a:rPr lang="en-US" sz="2000" dirty="0" smtClean="0">
                <a:solidFill>
                  <a:srgbClr val="00CC00"/>
                </a:solidFill>
              </a:rPr>
              <a:t>Francisco Pizarro born in Spain, died in Peru</a:t>
            </a:r>
            <a:endParaRPr lang="en-US" sz="2000" dirty="0">
              <a:solidFill>
                <a:srgbClr val="00CC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5105400"/>
            <a:ext cx="47339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lgerian" pitchFamily="82" charset="0"/>
              </a:rPr>
              <a:t>Extra Facts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Algerian" pitchFamily="8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9" y="4366915"/>
            <a:ext cx="19050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517" y="3124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618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Minster, Christopher. “Biography of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Hernan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Cortes” 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Latin American History.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About. Web. 07 Apr. 2014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“The Portuguese in Brazil.” OECD. Web 07 Apr. 2014.</a:t>
            </a: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Caswell, John Caswell. “Henry Hudson (English Navigator and Explorer)”  Encyclopedia Britannica Online. Encyclopedia Britannica, 06 Jan. 2014. Web. 07 Apr. 2014.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“Francisco Pizarro.”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Soylett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Communications. Web 07 Apr. 2014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2182" y="5334000"/>
            <a:ext cx="49350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WORKS CITED</a:t>
            </a:r>
            <a:endParaRPr lang="en-US" sz="5400" b="1" cap="none" spc="100" dirty="0">
              <a:ln w="18000">
                <a:solidFill>
                  <a:schemeClr val="tx1"/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028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19800"/>
            <a:ext cx="7520940" cy="6858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72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Terms</a:t>
            </a:r>
            <a:endParaRPr lang="en-US" sz="7200" b="1" cap="none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Conquistador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The Triangular Trade</a:t>
            </a:r>
          </a:p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The Middle Passage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0"/>
            <a:ext cx="7520940" cy="548640"/>
          </a:xfrm>
        </p:spPr>
        <p:txBody>
          <a:bodyPr/>
          <a:lstStyle/>
          <a:p>
            <a:r>
              <a:rPr lang="en-US" sz="8800" dirty="0" smtClean="0"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st="29997" dir="5400000" sy="-100000" algn="bl" rotWithShape="0"/>
                </a:effectLst>
              </a:rPr>
              <a:t>Maps</a:t>
            </a:r>
            <a:endParaRPr lang="en-US" sz="8800" dirty="0"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924800" cy="4738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4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Treaty  of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Tordesillas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</a:endParaRP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Portugal’s  main interest was land in Africa and Asia</a:t>
            </a:r>
          </a:p>
          <a:p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Pedro 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Alvares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 Cabral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Expanded to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Molccas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 (the spice islands)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Colonized present-day Brazil</a:t>
            </a:r>
          </a:p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gency FB" pitchFamily="34" charset="0"/>
              </a:rPr>
              <a:t>Brazil grew to be Portugal’s most important colony</a:t>
            </a:r>
          </a:p>
          <a:p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Agency FB" pitchFamily="34" charset="0"/>
            </a:endParaRP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60555" y="5486400"/>
            <a:ext cx="2631234" cy="92333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Portugal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0" y="5791200"/>
            <a:ext cx="289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* Key People</a:t>
            </a:r>
            <a:endParaRPr lang="en-US" sz="3200" i="1" dirty="0">
              <a:solidFill>
                <a:schemeClr val="accent2">
                  <a:lumMod val="50000"/>
                </a:schemeClr>
              </a:solidFill>
              <a:latin typeface="Agency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4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520940" cy="357984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Hernan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 Cortes</a:t>
            </a:r>
          </a:p>
          <a:p>
            <a:r>
              <a:rPr lang="en-US" sz="2800" dirty="0" smtClean="0">
                <a:solidFill>
                  <a:schemeClr val="accent3"/>
                </a:solidFill>
                <a:latin typeface="Agency FB" pitchFamily="34" charset="0"/>
              </a:rPr>
              <a:t>Guided by a native woman (</a:t>
            </a:r>
            <a:r>
              <a:rPr lang="en-US" sz="2800" dirty="0" smtClean="0">
                <a:solidFill>
                  <a:schemeClr val="accent3"/>
                </a:solidFill>
                <a:latin typeface="Agency FB" pitchFamily="34" charset="0"/>
              </a:rPr>
              <a:t>Malinche</a:t>
            </a:r>
            <a:r>
              <a:rPr lang="en-US" sz="2800" dirty="0" smtClean="0">
                <a:solidFill>
                  <a:schemeClr val="accent3"/>
                </a:solidFill>
                <a:latin typeface="Agency FB" pitchFamily="34" charset="0"/>
              </a:rPr>
              <a:t>) who learned Spanish, he allied with local enemies of the Aztecs.</a:t>
            </a:r>
          </a:p>
          <a:p>
            <a:r>
              <a:rPr lang="en-US" sz="2800" dirty="0" smtClean="0">
                <a:solidFill>
                  <a:schemeClr val="accent3"/>
                </a:solidFill>
                <a:latin typeface="Agency FB" pitchFamily="34" charset="0"/>
              </a:rPr>
              <a:t>The ruler offered gifts of gold, but the </a:t>
            </a:r>
            <a:r>
              <a:rPr lang="en-US" sz="2800" dirty="0" smtClean="0">
                <a:solidFill>
                  <a:schemeClr val="accent3"/>
                </a:solidFill>
                <a:latin typeface="Agency FB" pitchFamily="34" charset="0"/>
              </a:rPr>
              <a:t>Spaniards </a:t>
            </a:r>
            <a:r>
              <a:rPr lang="en-US" sz="2800" dirty="0" smtClean="0">
                <a:solidFill>
                  <a:schemeClr val="accent3"/>
                </a:solidFill>
                <a:latin typeface="Agency FB" pitchFamily="34" charset="0"/>
              </a:rPr>
              <a:t>wanted much more.</a:t>
            </a:r>
          </a:p>
          <a:p>
            <a:r>
              <a:rPr lang="en-US" sz="2800" dirty="0" smtClean="0">
                <a:solidFill>
                  <a:schemeClr val="accent3"/>
                </a:solidFill>
                <a:latin typeface="Agency FB" pitchFamily="34" charset="0"/>
              </a:rPr>
              <a:t>Fighting broke out, but in the end Cortes ruled Mexico</a:t>
            </a:r>
          </a:p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Francisco Pizarro </a:t>
            </a:r>
          </a:p>
          <a:p>
            <a:endParaRPr lang="en-US" sz="2800" i="1" dirty="0">
              <a:solidFill>
                <a:schemeClr val="accent2">
                  <a:lumMod val="50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5638800"/>
            <a:ext cx="1850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Spain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200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74671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2200" y="58057"/>
            <a:ext cx="2819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Agency FB" pitchFamily="34" charset="0"/>
              </a:rPr>
              <a:t>*Key People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Agency FB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Spain’s major goals: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Ecomedia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 System</a:t>
            </a:r>
          </a:p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gency FB" pitchFamily="34" charset="0"/>
              </a:rPr>
              <a:t>European diseases killed millions of Native Americans with the first 50 years of Spanish rule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562600"/>
            <a:ext cx="5689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effectLst/>
              </a:rPr>
              <a:t>Building an Empire</a:t>
            </a:r>
            <a:endParaRPr lang="en-US" sz="5400" b="1" cap="none" spc="0" dirty="0">
              <a:ln w="50800"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75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3855" y="0"/>
            <a:ext cx="900545" cy="6858000"/>
          </a:xfrm>
        </p:spPr>
        <p:txBody>
          <a:bodyPr vert="wordArtVert"/>
          <a:lstStyle/>
          <a:p>
            <a:pPr algn="ctr"/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Colonies of the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netherlands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0"/>
            <a:ext cx="5829300" cy="65532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Resources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Land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1600 was the golden age.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Ships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Amsterdam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First  Dutch Expedition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Henry Hudson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1621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1700’s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rade 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Surrounding lands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>
              <a:ln w="18000">
                <a:solidFill>
                  <a:schemeClr val="accent6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57600"/>
            <a:ext cx="24384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62800" y="18466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*Key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43600"/>
            <a:ext cx="7520940" cy="548640"/>
          </a:xfrm>
        </p:spPr>
        <p:txBody>
          <a:bodyPr/>
          <a:lstStyle/>
          <a:p>
            <a:r>
              <a:rPr lang="en-US" sz="6000" b="1" cap="none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Slave trade</a:t>
            </a:r>
            <a:endParaRPr lang="en-US" sz="6000" b="1" cap="none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glow rad="101600">
                  <a:srgbClr val="00B050">
                    <a:alpha val="6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81000"/>
            <a:ext cx="7520940" cy="4299477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6600"/>
                </a:solidFill>
              </a:rPr>
              <a:t>The triangular trade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Carried goods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Traded with local rulers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6600"/>
                </a:solidFill>
              </a:rPr>
              <a:t>The middle passage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Packed slaves below deck…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3000 miles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10 to 24 million (1 in 5)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Sold to </a:t>
            </a:r>
            <a:r>
              <a:rPr lang="en-US" sz="2400" dirty="0" smtClean="0">
                <a:solidFill>
                  <a:srgbClr val="00B050"/>
                </a:solidFill>
              </a:rPr>
              <a:t>Europeans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33800"/>
            <a:ext cx="3933825" cy="273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08792"/>
            <a:ext cx="2786063" cy="208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17819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* Key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10200"/>
            <a:ext cx="7520940" cy="548640"/>
          </a:xfrm>
        </p:spPr>
        <p:txBody>
          <a:bodyPr/>
          <a:lstStyle/>
          <a:p>
            <a:r>
              <a:rPr lang="en-US" dirty="0" smtClean="0">
                <a:solidFill>
                  <a:srgbClr val="00CC00"/>
                </a:solidFill>
              </a:rPr>
              <a:t>Slave trade continued…</a:t>
            </a:r>
            <a:endParaRPr lang="en-US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7520940" cy="4267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An enslaved persons life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6600"/>
                </a:solidFill>
                <a:latin typeface="Agency FB" pitchFamily="34" charset="0"/>
              </a:rPr>
              <a:t>When they arrived…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6600"/>
                </a:solidFill>
                <a:latin typeface="Agency FB" pitchFamily="34" charset="0"/>
              </a:rPr>
              <a:t>Sold to plantation owners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6600"/>
                </a:solidFill>
                <a:latin typeface="Agency FB" pitchFamily="34" charset="0"/>
              </a:rPr>
              <a:t>Europeans believed</a:t>
            </a:r>
            <a:r>
              <a:rPr lang="en-US" sz="4000" dirty="0" smtClean="0">
                <a:solidFill>
                  <a:srgbClr val="FF6600"/>
                </a:solidFill>
                <a:latin typeface="Agency FB" pitchFamily="34" charset="0"/>
              </a:rPr>
              <a:t>…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6600"/>
                </a:solidFill>
                <a:latin typeface="Agency FB" pitchFamily="34" charset="0"/>
              </a:rPr>
              <a:t>Viewed as nothing</a:t>
            </a:r>
            <a:endParaRPr lang="en-US" sz="4000" dirty="0" smtClean="0">
              <a:solidFill>
                <a:srgbClr val="FF6600"/>
              </a:solidFill>
              <a:latin typeface="Agency FB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40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</TotalTime>
  <Words>404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17.2</vt:lpstr>
      <vt:lpstr>Terms</vt:lpstr>
      <vt:lpstr>Maps</vt:lpstr>
      <vt:lpstr>PowerPoint Presentation</vt:lpstr>
      <vt:lpstr>PowerPoint Presentation</vt:lpstr>
      <vt:lpstr>PowerPoint Presentation</vt:lpstr>
      <vt:lpstr>Colonies of the netherlands</vt:lpstr>
      <vt:lpstr>Slave trade</vt:lpstr>
      <vt:lpstr>Slave trade continued…</vt:lpstr>
      <vt:lpstr>france</vt:lpstr>
      <vt:lpstr>England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17.2</dc:title>
  <dc:creator>MVR3</dc:creator>
  <cp:lastModifiedBy>MVR3</cp:lastModifiedBy>
  <cp:revision>13</cp:revision>
  <dcterms:created xsi:type="dcterms:W3CDTF">2014-04-04T12:42:47Z</dcterms:created>
  <dcterms:modified xsi:type="dcterms:W3CDTF">2014-04-07T14:17:37Z</dcterms:modified>
</cp:coreProperties>
</file>