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handoutMasterIdLst>
    <p:handoutMasterId r:id="rId17"/>
  </p:handoutMasterIdLst>
  <p:sldIdLst>
    <p:sldId id="256" r:id="rId3"/>
    <p:sldId id="257" r:id="rId4"/>
    <p:sldId id="268" r:id="rId5"/>
    <p:sldId id="265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B71BE-83E1-4DC6-BFA2-5A0D47D29478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18260-E90B-48FB-9FE6-4D8ADF1E7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10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01D2FF-C07A-4DB1-BE87-EEDC3C90A9A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440E7A-FF9E-4643-94BE-65617FAB58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D2FF-C07A-4DB1-BE87-EEDC3C90A9A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0E7A-FF9E-4643-94BE-65617FAB58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D2FF-C07A-4DB1-BE87-EEDC3C90A9A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0E7A-FF9E-4643-94BE-65617FAB58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1F7C78-D3F0-4C88-85AF-8C77ADC684F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FC1EF8-277C-4E12-9C6F-5BDAD84C52F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7C78-D3F0-4C88-85AF-8C77ADC684F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C1EF8-277C-4E12-9C6F-5BDAD84C52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7C78-D3F0-4C88-85AF-8C77ADC684F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C1EF8-277C-4E12-9C6F-5BDAD84C52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7C78-D3F0-4C88-85AF-8C77ADC684F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C1EF8-277C-4E12-9C6F-5BDAD84C52F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7C78-D3F0-4C88-85AF-8C77ADC684F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C1EF8-277C-4E12-9C6F-5BDAD84C52F1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7C78-D3F0-4C88-85AF-8C77ADC684F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C1EF8-277C-4E12-9C6F-5BDAD84C52F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7C78-D3F0-4C88-85AF-8C77ADC684F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C1EF8-277C-4E12-9C6F-5BDAD84C5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7C78-D3F0-4C88-85AF-8C77ADC684F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C1EF8-277C-4E12-9C6F-5BDAD84C5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D2FF-C07A-4DB1-BE87-EEDC3C90A9A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0E7A-FF9E-4643-94BE-65617FAB58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7C78-D3F0-4C88-85AF-8C77ADC684F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C1EF8-277C-4E12-9C6F-5BDAD84C5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7C78-D3F0-4C88-85AF-8C77ADC684F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C1EF8-277C-4E12-9C6F-5BDAD84C52F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7C78-D3F0-4C88-85AF-8C77ADC684F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C1EF8-277C-4E12-9C6F-5BDAD84C52F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D2FF-C07A-4DB1-BE87-EEDC3C90A9A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0E7A-FF9E-4643-94BE-65617FAB5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D2FF-C07A-4DB1-BE87-EEDC3C90A9A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0E7A-FF9E-4643-94BE-65617FAB58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D2FF-C07A-4DB1-BE87-EEDC3C90A9A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0E7A-FF9E-4643-94BE-65617FAB58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D2FF-C07A-4DB1-BE87-EEDC3C90A9A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0E7A-FF9E-4643-94BE-65617FAB589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D2FF-C07A-4DB1-BE87-EEDC3C90A9A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0E7A-FF9E-4643-94BE-65617FAB5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D2FF-C07A-4DB1-BE87-EEDC3C90A9A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0E7A-FF9E-4643-94BE-65617FAB5895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D2FF-C07A-4DB1-BE87-EEDC3C90A9A9}" type="datetimeFigureOut">
              <a:rPr lang="en-US" smtClean="0"/>
              <a:pPr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40E7A-FF9E-4643-94BE-65617FAB58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51F7C78-D3F0-4C88-85AF-8C77ADC684F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AFC1EF8-277C-4E12-9C6F-5BDAD84C52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51F7C78-D3F0-4C88-85AF-8C77ADC684FB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AFC1EF8-277C-4E12-9C6F-5BDAD84C52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graphy.com/people/henry-iv-9335199" TargetMode="External"/><Relationship Id="rId3" Type="http://schemas.openxmlformats.org/officeDocument/2006/relationships/hyperlink" Target="http://the-orb.net/textbooks/muhlberger/law_and_admin.html" TargetMode="External"/><Relationship Id="rId7" Type="http://schemas.openxmlformats.org/officeDocument/2006/relationships/hyperlink" Target="http://epicworldhistory.blogspot.com/2012/10/philip-ii-augustus.html" TargetMode="External"/><Relationship Id="rId2" Type="http://schemas.openxmlformats.org/officeDocument/2006/relationships/hyperlink" Target="http://faculty.history.wisc.edu/sommerville/123/123%20104%20Common%20Law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ritannica.com/EBchecked/topic/454004/petit-jury" TargetMode="External"/><Relationship Id="rId5" Type="http://schemas.openxmlformats.org/officeDocument/2006/relationships/hyperlink" Target="http://campus.udayton.edu/~grandjur/faq/faq1.htm" TargetMode="External"/><Relationship Id="rId4" Type="http://schemas.openxmlformats.org/officeDocument/2006/relationships/hyperlink" Target="http://www.thefreedictionary.com/grand+jur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49218"/>
            <a:ext cx="6777318" cy="1731982"/>
          </a:xfrm>
        </p:spPr>
        <p:txBody>
          <a:bodyPr/>
          <a:lstStyle/>
          <a:p>
            <a:r>
              <a:rPr lang="en-US" dirty="0" smtClean="0"/>
              <a:t>Rise of European monarchy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3492" y="4953000"/>
            <a:ext cx="6400800" cy="1752600"/>
          </a:xfrm>
        </p:spPr>
        <p:txBody>
          <a:bodyPr/>
          <a:lstStyle/>
          <a:p>
            <a:r>
              <a:rPr lang="en-US" dirty="0" smtClean="0"/>
              <a:t>By Robbie Frey,</a:t>
            </a:r>
          </a:p>
          <a:p>
            <a:r>
              <a:rPr lang="en-US" dirty="0" smtClean="0"/>
              <a:t>Scott Brasier, </a:t>
            </a:r>
          </a:p>
          <a:p>
            <a:r>
              <a:rPr lang="en-US" dirty="0" smtClean="0"/>
              <a:t>Kyle Robinson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86000"/>
            <a:ext cx="37861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057400" y="20574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057400" y="3276600"/>
            <a:ext cx="17526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676400" y="2895600"/>
            <a:ext cx="2362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5400" y="1736605"/>
            <a:ext cx="95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England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28725" y="4250323"/>
            <a:ext cx="933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France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42950" y="2938046"/>
            <a:ext cx="1104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Germany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56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0800"/>
            <a:ext cx="48768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At the height of his power he ruled western France as well as England </a:t>
            </a:r>
          </a:p>
          <a:p>
            <a:r>
              <a:rPr lang="en-US" sz="1800" dirty="0" smtClean="0"/>
              <a:t>Once married to a </a:t>
            </a:r>
            <a:r>
              <a:rPr lang="en-US" sz="1800" dirty="0"/>
              <a:t>F</a:t>
            </a:r>
            <a:r>
              <a:rPr lang="en-US" sz="1800" dirty="0" smtClean="0"/>
              <a:t>rench king</a:t>
            </a:r>
          </a:p>
          <a:p>
            <a:r>
              <a:rPr lang="en-US" sz="1800" dirty="0" smtClean="0"/>
              <a:t>Who owned vast land in Southwestern France</a:t>
            </a:r>
          </a:p>
          <a:p>
            <a:r>
              <a:rPr lang="en-US" sz="1800" dirty="0" smtClean="0"/>
              <a:t>Henry married Eleanor</a:t>
            </a:r>
          </a:p>
          <a:p>
            <a:r>
              <a:rPr lang="en-US" sz="1800" dirty="0" smtClean="0"/>
              <a:t>Even though Henry’s soured </a:t>
            </a:r>
          </a:p>
          <a:p>
            <a:r>
              <a:rPr lang="en-US" sz="1800" dirty="0" smtClean="0"/>
              <a:t>Eleanor continued to influence royal politics  through their son </a:t>
            </a:r>
          </a:p>
          <a:p>
            <a:r>
              <a:rPr lang="en-US" sz="1800" dirty="0" smtClean="0"/>
              <a:t>Richard I and john  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Eleanor of Aquitaine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2895600" cy="40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6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faced </a:t>
            </a:r>
            <a:r>
              <a:rPr lang="en-US" sz="1800" dirty="0"/>
              <a:t>formidable obstacles to his authority in </a:t>
            </a:r>
            <a:r>
              <a:rPr lang="en-US" sz="1800" dirty="0" smtClean="0"/>
              <a:t>France</a:t>
            </a:r>
          </a:p>
          <a:p>
            <a:r>
              <a:rPr lang="en-US" sz="1800" dirty="0"/>
              <a:t>father had been dominated </a:t>
            </a:r>
          </a:p>
          <a:p>
            <a:pPr marL="400050" lvl="1" indent="0">
              <a:buNone/>
            </a:pPr>
            <a:r>
              <a:rPr lang="en-US" sz="1800" dirty="0" smtClean="0"/>
              <a:t>at court- just a figure head</a:t>
            </a:r>
          </a:p>
          <a:p>
            <a:r>
              <a:rPr lang="en-US" sz="1800" dirty="0"/>
              <a:t>began to lay the groundwork for </a:t>
            </a:r>
            <a:endParaRPr lang="en-US" sz="1800" dirty="0" smtClean="0"/>
          </a:p>
          <a:p>
            <a:pPr marL="400050" lvl="1" indent="0">
              <a:buNone/>
            </a:pPr>
            <a:r>
              <a:rPr lang="en-US" sz="1800" dirty="0" smtClean="0"/>
              <a:t>the </a:t>
            </a:r>
            <a:r>
              <a:rPr lang="en-US" sz="1800" dirty="0"/>
              <a:t>resurgence of royal power in </a:t>
            </a:r>
            <a:endParaRPr lang="en-US" sz="1800" dirty="0" smtClean="0"/>
          </a:p>
          <a:p>
            <a:pPr marL="400050" lvl="1" indent="0">
              <a:buNone/>
            </a:pPr>
            <a:r>
              <a:rPr lang="en-US" sz="1800" dirty="0" smtClean="0"/>
              <a:t>France </a:t>
            </a:r>
            <a:r>
              <a:rPr lang="en-US" sz="1800" dirty="0"/>
              <a:t>through his marriage to </a:t>
            </a:r>
            <a:endParaRPr lang="en-US" sz="1800" dirty="0" smtClean="0"/>
          </a:p>
          <a:p>
            <a:pPr marL="400050" lvl="1" indent="0">
              <a:buNone/>
            </a:pPr>
            <a:r>
              <a:rPr lang="en-US" sz="1800" dirty="0" smtClean="0"/>
              <a:t>Isabelle </a:t>
            </a:r>
            <a:r>
              <a:rPr lang="en-US" sz="1800" dirty="0" err="1"/>
              <a:t>d’Hainault</a:t>
            </a:r>
            <a:r>
              <a:rPr lang="en-US" sz="1800" dirty="0"/>
              <a:t> </a:t>
            </a:r>
            <a:endParaRPr lang="en-US" sz="1800" dirty="0" smtClean="0"/>
          </a:p>
          <a:p>
            <a:r>
              <a:rPr lang="en-US" sz="1800" dirty="0" smtClean="0"/>
              <a:t>Lived </a:t>
            </a:r>
            <a:r>
              <a:rPr lang="en-US" sz="1800" dirty="0"/>
              <a:t>(1137–80)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 Augustus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5" y="3276600"/>
            <a:ext cx="253776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7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8" y="2057401"/>
            <a:ext cx="6144898" cy="46736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granted </a:t>
            </a:r>
            <a:r>
              <a:rPr lang="en-US" sz="1800" dirty="0"/>
              <a:t>religious freedom to Protestants by issuing the Edict of Nantes </a:t>
            </a:r>
            <a:endParaRPr lang="en-US" sz="1800" dirty="0" smtClean="0"/>
          </a:p>
          <a:p>
            <a:r>
              <a:rPr lang="en-US" sz="1800" dirty="0" smtClean="0"/>
              <a:t>reign </a:t>
            </a:r>
            <a:r>
              <a:rPr lang="en-US" sz="1800" dirty="0"/>
              <a:t>as king of France, from 1589 to </a:t>
            </a:r>
            <a:r>
              <a:rPr lang="en-US" sz="1800" dirty="0" smtClean="0"/>
              <a:t>1610.</a:t>
            </a:r>
          </a:p>
          <a:p>
            <a:r>
              <a:rPr lang="en-US" sz="1800" dirty="0" smtClean="0"/>
              <a:t>During his rule a major quarrel broke out with the pope Gregory VII</a:t>
            </a:r>
          </a:p>
          <a:p>
            <a:r>
              <a:rPr lang="en-US" sz="1800" dirty="0" smtClean="0"/>
              <a:t>The pope proclaimed Henry disposed of the German noble and wanted to elect a new ruler.</a:t>
            </a:r>
          </a:p>
          <a:p>
            <a:r>
              <a:rPr lang="en-US" sz="1800" dirty="0" smtClean="0"/>
              <a:t>Henry gave in</a:t>
            </a:r>
          </a:p>
          <a:p>
            <a:r>
              <a:rPr lang="en-US" sz="1800" dirty="0" smtClean="0"/>
              <a:t>The he headed south to Italy to get forgiveness from the pope </a:t>
            </a:r>
          </a:p>
          <a:p>
            <a:r>
              <a:rPr lang="en-US" sz="1800" dirty="0" smtClean="0"/>
              <a:t>Gregory finally pardoned him</a:t>
            </a:r>
          </a:p>
          <a:p>
            <a:r>
              <a:rPr lang="en-US" sz="1800" dirty="0" smtClean="0"/>
              <a:t>But the struggle in the holy empire still resumed</a:t>
            </a:r>
          </a:p>
          <a:p>
            <a:r>
              <a:rPr lang="en-US" sz="1800" dirty="0" smtClean="0"/>
              <a:t>Then the German city of worms came up with a solution </a:t>
            </a:r>
          </a:p>
          <a:p>
            <a:r>
              <a:rPr lang="en-US" sz="1800" dirty="0" smtClean="0"/>
              <a:t>This was called the concordat of worms which allowed the emperor to name bishops and give them land</a:t>
            </a:r>
          </a:p>
          <a:p>
            <a:r>
              <a:rPr lang="en-US" sz="1800" dirty="0" smtClean="0"/>
              <a:t> but popes and monarchs still struggled with power over territories.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IV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5" y="3810000"/>
            <a:ext cx="22860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360218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8. What was the main point of the conflict between the pope and the leader of the Holy Rome Empire?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285467" y="560272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9. How was the conflict 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esolved at the Concordat </a:t>
            </a:r>
          </a:p>
          <a:p>
            <a:r>
              <a:rPr lang="en-US" sz="1600" dirty="0" smtClean="0"/>
              <a:t>Of Worms?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015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1. List in order the succession of people who took over Britain from the Celts, its earliest inhabitants.( On pg. 308 names of places not people.)</a:t>
            </a:r>
          </a:p>
          <a:p>
            <a:r>
              <a:rPr lang="en-US" sz="1800" dirty="0" smtClean="0"/>
              <a:t>4. Why did a group of nobles force john to sign the </a:t>
            </a:r>
            <a:r>
              <a:rPr lang="en-US" sz="1800" dirty="0"/>
              <a:t>M</a:t>
            </a:r>
            <a:r>
              <a:rPr lang="en-US" sz="1800" dirty="0" smtClean="0"/>
              <a:t>agna </a:t>
            </a:r>
            <a:r>
              <a:rPr lang="en-US" sz="1800" dirty="0"/>
              <a:t>C</a:t>
            </a:r>
            <a:r>
              <a:rPr lang="en-US" sz="1800" dirty="0" smtClean="0"/>
              <a:t>arta? (On pg. 310 tells about power)</a:t>
            </a:r>
          </a:p>
          <a:p>
            <a:r>
              <a:rPr lang="en-US" sz="1800" dirty="0" smtClean="0"/>
              <a:t>6. Who where the five important and powerful French kings during A.D 987- A.D 1314? ( On pg. 311, 312 they are listed in order)</a:t>
            </a:r>
          </a:p>
          <a:p>
            <a:r>
              <a:rPr lang="en-US" sz="1800" dirty="0" smtClean="0"/>
              <a:t>7. What measure led to and increase in the French kings’ power over the feudal lords? (On pg. 312 involves money, power, and government affairs) 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1,4,6,7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faculty.history.wisc.edu/sommerville/123/123%20104%20Common%20Law.htm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the-orb.net/textbooks/muhlberger/law_and_admin.html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www.thefreedictionary.com/grand+jury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http://campus.udayton.edu/~</a:t>
            </a:r>
            <a:r>
              <a:rPr lang="en-US" dirty="0" smtClean="0">
                <a:hlinkClick r:id="rId5"/>
              </a:rPr>
              <a:t>grandjur/faq/faq1.htm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www.britannica.com/EBchecked/topic/454004/petit-jury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epicworldhistory.blogspot.com/2012/10/philip-ii-augustus.html</a:t>
            </a:r>
            <a:endParaRPr lang="en-US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www.biography.com/people/henry-iv-9335199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8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Means </a:t>
            </a:r>
            <a:r>
              <a:rPr lang="en-US" dirty="0"/>
              <a:t>there should be </a:t>
            </a:r>
            <a:r>
              <a:rPr lang="en-US" dirty="0" smtClean="0"/>
              <a:t>one </a:t>
            </a:r>
          </a:p>
          <a:p>
            <a:pPr marL="0" indent="0">
              <a:buNone/>
            </a:pPr>
            <a:r>
              <a:rPr lang="en-US" dirty="0" smtClean="0"/>
              <a:t>royal </a:t>
            </a:r>
            <a:r>
              <a:rPr lang="en-US" dirty="0"/>
              <a:t>law for all English people</a:t>
            </a:r>
          </a:p>
          <a:p>
            <a:r>
              <a:rPr lang="en-US" dirty="0"/>
              <a:t>Developed by Henry II</a:t>
            </a:r>
          </a:p>
          <a:p>
            <a:r>
              <a:rPr lang="en-US" dirty="0"/>
              <a:t>Allowed Citizens were allowed to buy or sell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Font typeface="Symbol"/>
              <a:buChar char=""/>
            </a:pPr>
            <a:r>
              <a:rPr lang="en-US" dirty="0" smtClean="0">
                <a:ea typeface="Calibri"/>
                <a:cs typeface="Times New Roman"/>
              </a:rPr>
              <a:t>Uses </a:t>
            </a:r>
            <a:r>
              <a:rPr lang="en-US" dirty="0">
                <a:ea typeface="Calibri"/>
                <a:cs typeface="Times New Roman"/>
              </a:rPr>
              <a:t>traveling judges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Law equal through the </a:t>
            </a:r>
            <a:r>
              <a:rPr lang="en-US" dirty="0" smtClean="0">
                <a:ea typeface="Calibri"/>
                <a:cs typeface="Times New Roman"/>
              </a:rPr>
              <a:t>land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</a:t>
            </a:r>
            <a:r>
              <a:rPr lang="en-US" b="1" dirty="0" smtClean="0"/>
              <a:t>Key terms</a:t>
            </a:r>
            <a:br>
              <a:rPr lang="en-US" b="1" dirty="0" smtClean="0"/>
            </a:br>
            <a:r>
              <a:rPr lang="en-US" b="1" dirty="0" smtClean="0">
                <a:ea typeface="Calibri"/>
                <a:cs typeface="Times New Roman"/>
              </a:rPr>
              <a:t>Common </a:t>
            </a:r>
            <a:r>
              <a:rPr lang="en-US" b="1" dirty="0">
                <a:ea typeface="Calibri"/>
                <a:cs typeface="Times New Roman"/>
              </a:rPr>
              <a:t>law</a:t>
            </a:r>
            <a:r>
              <a:rPr lang="en-US" u="sng" dirty="0">
                <a:ea typeface="Calibri"/>
                <a:cs typeface="Times New Roman"/>
              </a:rPr>
              <a:t/>
            </a:r>
            <a:br>
              <a:rPr lang="en-US" u="sng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637"/>
            <a:ext cx="36576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83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05000"/>
            <a:ext cx="7745505" cy="38778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</a:t>
            </a:r>
            <a:r>
              <a:rPr lang="en-US" sz="2400" dirty="0"/>
              <a:t>each community</a:t>
            </a:r>
          </a:p>
          <a:p>
            <a:r>
              <a:rPr lang="en-US" sz="2400" dirty="0"/>
              <a:t>Submitted the name of suspects</a:t>
            </a:r>
          </a:p>
          <a:p>
            <a:r>
              <a:rPr lang="en-US" sz="2400" dirty="0"/>
              <a:t>Evaluated accusations against persons charged with crime</a:t>
            </a:r>
          </a:p>
          <a:p>
            <a:r>
              <a:rPr lang="en-US" sz="2400" dirty="0"/>
              <a:t>Determined whether the evidence warrants a bill</a:t>
            </a:r>
          </a:p>
          <a:p>
            <a:r>
              <a:rPr lang="en-US" sz="2400" dirty="0"/>
              <a:t>Don’t decide if someone is guilty of criminal charges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Grand jury</a:t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1218"/>
            <a:ext cx="9144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00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 smtClean="0">
                <a:ea typeface="Calibri"/>
                <a:cs typeface="Times New Roman"/>
              </a:rPr>
              <a:t>Developed </a:t>
            </a:r>
            <a:r>
              <a:rPr lang="en-US" dirty="0">
                <a:ea typeface="Calibri"/>
                <a:cs typeface="Times New Roman"/>
              </a:rPr>
              <a:t>to establish the guilty or innocence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Determines whether the accused is guilty or innocent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Chosen by citizens of a district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dirty="0">
                <a:ea typeface="Calibri"/>
                <a:cs typeface="Times New Roman"/>
              </a:rPr>
              <a:t>Questions </a:t>
            </a:r>
            <a:r>
              <a:rPr lang="en-US" dirty="0" smtClean="0">
                <a:ea typeface="Calibri"/>
                <a:cs typeface="Times New Roman"/>
              </a:rPr>
              <a:t>facts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ea typeface="Calibri"/>
                <a:cs typeface="Times New Roman"/>
              </a:rPr>
              <a:t>Petit jury</a:t>
            </a:r>
            <a:r>
              <a:rPr lang="en-US" dirty="0">
                <a:ea typeface="Calibri"/>
                <a:cs typeface="Times New Roman"/>
              </a:rPr>
              <a:t/>
            </a:r>
            <a:br>
              <a:rPr lang="en-US" dirty="0">
                <a:ea typeface="Calibri"/>
                <a:cs typeface="Times New Roman"/>
              </a:rPr>
            </a:b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790" y="4191000"/>
            <a:ext cx="325421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471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new social class </a:t>
            </a:r>
          </a:p>
          <a:p>
            <a:r>
              <a:rPr lang="en-US" dirty="0"/>
              <a:t>Didn’t fit into the medieval social order</a:t>
            </a:r>
          </a:p>
          <a:p>
            <a:r>
              <a:rPr lang="en-US" dirty="0"/>
              <a:t>the other social class: nobles, clergy and peasants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Middle class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7709" y="48486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5. What where the four social classes during Henry III’s reign?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4856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105400" cy="5379354"/>
          </a:xfrm>
        </p:spPr>
        <p:txBody>
          <a:bodyPr>
            <a:noAutofit/>
          </a:bodyPr>
          <a:lstStyle/>
          <a:p>
            <a:r>
              <a:rPr lang="en-US" sz="1600" dirty="0" smtClean="0"/>
              <a:t>United the Anglo-Saxon kingdom </a:t>
            </a:r>
          </a:p>
          <a:p>
            <a:r>
              <a:rPr lang="en-US" sz="1600" dirty="0" smtClean="0"/>
              <a:t>Defeated </a:t>
            </a:r>
            <a:r>
              <a:rPr lang="en-US" sz="1600" dirty="0"/>
              <a:t>D</a:t>
            </a:r>
            <a:r>
              <a:rPr lang="en-US" sz="1600" dirty="0" smtClean="0"/>
              <a:t>anes in 886 A.D</a:t>
            </a:r>
          </a:p>
          <a:p>
            <a:r>
              <a:rPr lang="en-US" sz="1600" dirty="0" smtClean="0"/>
              <a:t>His united kingdom was known as “Angleland”</a:t>
            </a:r>
          </a:p>
          <a:p>
            <a:r>
              <a:rPr lang="en-US" sz="1600" dirty="0" smtClean="0"/>
              <a:t>Or now known as England</a:t>
            </a:r>
          </a:p>
          <a:p>
            <a:r>
              <a:rPr lang="en-US" sz="1600" dirty="0" smtClean="0"/>
              <a:t>Alfred ruled Anglo-Saxon from 871 to 899 A.D.</a:t>
            </a:r>
          </a:p>
          <a:p>
            <a:r>
              <a:rPr lang="en-US" sz="1600" dirty="0" smtClean="0"/>
              <a:t>He intended to revival learning</a:t>
            </a:r>
          </a:p>
          <a:p>
            <a:r>
              <a:rPr lang="en-US" sz="1600" dirty="0" smtClean="0"/>
              <a:t>He founded schools</a:t>
            </a:r>
          </a:p>
          <a:p>
            <a:r>
              <a:rPr lang="en-US" sz="1600" dirty="0" smtClean="0"/>
              <a:t>Then hired scholars to translate books to Anglo-Saxon</a:t>
            </a:r>
          </a:p>
          <a:p>
            <a:r>
              <a:rPr lang="en-US" sz="1600" dirty="0" smtClean="0"/>
              <a:t>He also hired scholars to write about England</a:t>
            </a:r>
          </a:p>
          <a:p>
            <a:r>
              <a:rPr lang="en-US" sz="1600" dirty="0" smtClean="0"/>
              <a:t>The followers after him where weak rulers</a:t>
            </a:r>
          </a:p>
          <a:p>
            <a:r>
              <a:rPr lang="en-US" sz="1600" dirty="0" smtClean="0"/>
              <a:t>The last Anglo-Saxon king, Edward the Confessor </a:t>
            </a:r>
          </a:p>
          <a:p>
            <a:r>
              <a:rPr lang="en-US" sz="1600" dirty="0" smtClean="0"/>
              <a:t>After his death three rivals claimed the throne (all info from pg. 308 red book)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Alfred the Great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056844"/>
            <a:ext cx="2715491" cy="458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12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3886200" cy="4525963"/>
          </a:xfrm>
        </p:spPr>
        <p:txBody>
          <a:bodyPr>
            <a:normAutofit lnSpcReduction="10000"/>
          </a:bodyPr>
          <a:lstStyle/>
          <a:p>
            <a:r>
              <a:rPr lang="en-US" sz="1600" dirty="0" smtClean="0"/>
              <a:t>The fight for England's throne was between him and </a:t>
            </a:r>
            <a:r>
              <a:rPr lang="en-US" sz="1600" dirty="0"/>
              <a:t>H</a:t>
            </a:r>
            <a:r>
              <a:rPr lang="en-US" sz="1600" dirty="0" smtClean="0"/>
              <a:t>arold </a:t>
            </a:r>
            <a:r>
              <a:rPr lang="en-US" sz="1600" dirty="0"/>
              <a:t>G</a:t>
            </a:r>
            <a:r>
              <a:rPr lang="en-US" sz="1600" dirty="0" smtClean="0"/>
              <a:t>odwinson</a:t>
            </a:r>
          </a:p>
          <a:p>
            <a:r>
              <a:rPr lang="en-US" sz="1600" dirty="0" smtClean="0"/>
              <a:t>won the battle of hasting</a:t>
            </a:r>
          </a:p>
          <a:p>
            <a:r>
              <a:rPr lang="en-US" sz="1600" dirty="0" smtClean="0"/>
              <a:t>He was then crowed king</a:t>
            </a:r>
          </a:p>
          <a:p>
            <a:r>
              <a:rPr lang="en-US" sz="1600" dirty="0" smtClean="0"/>
              <a:t>He took Anglo-Saxons land,  keeping some</a:t>
            </a:r>
          </a:p>
          <a:p>
            <a:r>
              <a:rPr lang="en-US" sz="1600" dirty="0" smtClean="0"/>
              <a:t>But gave the rest to Norman vassal for military service</a:t>
            </a:r>
          </a:p>
          <a:p>
            <a:r>
              <a:rPr lang="en-US" sz="1600" dirty="0" smtClean="0"/>
              <a:t>He set up a council of nobles to advice him</a:t>
            </a:r>
          </a:p>
          <a:p>
            <a:r>
              <a:rPr lang="en-US" sz="1600" dirty="0" smtClean="0"/>
              <a:t>He named local officials called sheriffs to collect taxes  </a:t>
            </a:r>
          </a:p>
          <a:p>
            <a:r>
              <a:rPr lang="en-US" sz="1600" dirty="0" smtClean="0"/>
              <a:t>Williams son henry I ruled from 1100A.D. to 1135A.D.</a:t>
            </a:r>
          </a:p>
          <a:p>
            <a:r>
              <a:rPr lang="en-US" sz="1600" dirty="0" smtClean="0"/>
              <a:t>(from pg. 309 first paragraph red book)</a:t>
            </a:r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the Conqueror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2648076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5782" y="1635204"/>
            <a:ext cx="24956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r>
              <a:rPr lang="en-US" sz="1600" dirty="0" smtClean="0"/>
              <a:t> After Edward the Confessor died, who were the two people who fought for the throne?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83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80481"/>
            <a:ext cx="411480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He set up the common law system</a:t>
            </a:r>
          </a:p>
          <a:p>
            <a:r>
              <a:rPr lang="en-US" sz="1600" dirty="0" smtClean="0"/>
              <a:t>Using traveling judges to apply law equally through the land</a:t>
            </a:r>
          </a:p>
          <a:p>
            <a:r>
              <a:rPr lang="en-US" sz="1600" dirty="0" smtClean="0"/>
              <a:t>In each community judges met with a grand jury</a:t>
            </a:r>
          </a:p>
          <a:p>
            <a:r>
              <a:rPr lang="en-US" sz="1600" dirty="0" smtClean="0"/>
              <a:t>Then a petit jury was soon  established</a:t>
            </a:r>
          </a:p>
          <a:p>
            <a:r>
              <a:rPr lang="en-US" sz="1600" dirty="0" smtClean="0"/>
              <a:t>This was to established the guilt or innocence of the accused</a:t>
            </a:r>
          </a:p>
          <a:p>
            <a:r>
              <a:rPr lang="en-US" sz="1600" dirty="0" smtClean="0"/>
              <a:t>(from pg. 309 second paragraph red book)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II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73" y="2971800"/>
            <a:ext cx="2305050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45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8964"/>
            <a:ext cx="41148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archbishop of Canterbury</a:t>
            </a:r>
          </a:p>
          <a:p>
            <a:r>
              <a:rPr lang="en-US" sz="1800" dirty="0" smtClean="0"/>
              <a:t>He had a conflict with Henry’s royal court</a:t>
            </a:r>
          </a:p>
          <a:p>
            <a:r>
              <a:rPr lang="en-US" sz="1800" dirty="0" smtClean="0"/>
              <a:t>Four of henry’s knights</a:t>
            </a:r>
          </a:p>
          <a:p>
            <a:r>
              <a:rPr lang="en-US" sz="1800" dirty="0" smtClean="0"/>
              <a:t>Who believed they were acting on the kings orders</a:t>
            </a:r>
          </a:p>
          <a:p>
            <a:r>
              <a:rPr lang="en-US" sz="1800" dirty="0" smtClean="0"/>
              <a:t>Murdered Becket in his cathedral</a:t>
            </a:r>
          </a:p>
          <a:p>
            <a:r>
              <a:rPr lang="en-US" sz="1800" dirty="0" smtClean="0"/>
              <a:t>(from pg. 309 third paragraph  red book)</a:t>
            </a:r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Thomas a Becket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2547937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1"/>
            <a:ext cx="167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3. Why did Thomas a Becket oppose Henry II’s reform of England's courts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15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841</Words>
  <Application>Microsoft Office PowerPoint</Application>
  <PresentationFormat>On-screen Show (4:3)</PresentationFormat>
  <Paragraphs>116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Hardcover</vt:lpstr>
      <vt:lpstr>1_Hardcover</vt:lpstr>
      <vt:lpstr>Rise of European monarchy</vt:lpstr>
      <vt:lpstr>    Key terms Common law </vt:lpstr>
      <vt:lpstr>Grand jury </vt:lpstr>
      <vt:lpstr>Petit jury </vt:lpstr>
      <vt:lpstr>Middle class </vt:lpstr>
      <vt:lpstr>Alfred the Great</vt:lpstr>
      <vt:lpstr>William the Conqueror</vt:lpstr>
      <vt:lpstr>Henry II</vt:lpstr>
      <vt:lpstr>Thomas a Becket</vt:lpstr>
      <vt:lpstr>Eleanor of Aquitaine</vt:lpstr>
      <vt:lpstr>Philip Augustus</vt:lpstr>
      <vt:lpstr>Henry IV</vt:lpstr>
      <vt:lpstr>Questions 1,4,6,7</vt:lpstr>
      <vt:lpstr>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Rise of European monarchy</dc:title>
  <dc:creator>MVR3</dc:creator>
  <cp:lastModifiedBy>MVR3</cp:lastModifiedBy>
  <cp:revision>16</cp:revision>
  <cp:lastPrinted>2014-03-07T00:43:56Z</cp:lastPrinted>
  <dcterms:created xsi:type="dcterms:W3CDTF">2014-03-05T14:10:14Z</dcterms:created>
  <dcterms:modified xsi:type="dcterms:W3CDTF">2014-03-07T14:56:41Z</dcterms:modified>
</cp:coreProperties>
</file>