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A3A9D-E512-4C94-86F8-6939CFE91BDC}" type="datetimeFigureOut">
              <a:rPr lang="en-US" smtClean="0"/>
              <a:t>3/7/2014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75E710-A301-4B8A-8889-F328BA4A81D1}" type="slidenum">
              <a:rPr lang="en-US" smtClean="0"/>
              <a:t>‹#›</a:t>
            </a:fld>
            <a:endParaRPr lang="en-US"/>
          </a:p>
        </p:txBody>
      </p:sp>
    </p:spTree>
    <p:extLst>
      <p:ext uri="{BB962C8B-B14F-4D97-AF65-F5344CB8AC3E}">
        <p14:creationId xmlns:p14="http://schemas.microsoft.com/office/powerpoint/2010/main" val="3243392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Papacy began12 March 1088</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A775E710-A301-4B8A-8889-F328BA4A81D1}" type="slidenum">
              <a:rPr lang="en-US" smtClean="0"/>
              <a:t>2</a:t>
            </a:fld>
            <a:endParaRPr lang="en-US"/>
          </a:p>
        </p:txBody>
      </p:sp>
    </p:spTree>
    <p:extLst>
      <p:ext uri="{BB962C8B-B14F-4D97-AF65-F5344CB8AC3E}">
        <p14:creationId xmlns:p14="http://schemas.microsoft.com/office/powerpoint/2010/main" val="1951657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1B395A-622C-4C33-9421-8EA31CA6D30F}"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258476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395A-622C-4C33-9421-8EA31CA6D30F}"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155284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395A-622C-4C33-9421-8EA31CA6D30F}"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116322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B395A-622C-4C33-9421-8EA31CA6D30F}"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71472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B395A-622C-4C33-9421-8EA31CA6D30F}" type="datetimeFigureOut">
              <a:rPr lang="en-US" smtClean="0"/>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2386450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1B395A-622C-4C33-9421-8EA31CA6D30F}"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184518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1B395A-622C-4C33-9421-8EA31CA6D30F}" type="datetimeFigureOut">
              <a:rPr lang="en-US" smtClean="0"/>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2221445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B395A-622C-4C33-9421-8EA31CA6D30F}" type="datetimeFigureOut">
              <a:rPr lang="en-US" smtClean="0"/>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178963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B395A-622C-4C33-9421-8EA31CA6D30F}" type="datetimeFigureOut">
              <a:rPr lang="en-US" smtClean="0"/>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219241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395A-622C-4C33-9421-8EA31CA6D30F}"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1424530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B395A-622C-4C33-9421-8EA31CA6D30F}" type="datetimeFigureOut">
              <a:rPr lang="en-US" smtClean="0"/>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DDD3B-0E5B-4779-A3CC-33B7D55D3A8F}" type="slidenum">
              <a:rPr lang="en-US" smtClean="0"/>
              <a:t>‹#›</a:t>
            </a:fld>
            <a:endParaRPr lang="en-US"/>
          </a:p>
        </p:txBody>
      </p:sp>
    </p:spTree>
    <p:extLst>
      <p:ext uri="{BB962C8B-B14F-4D97-AF65-F5344CB8AC3E}">
        <p14:creationId xmlns:p14="http://schemas.microsoft.com/office/powerpoint/2010/main" val="1650165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B395A-622C-4C33-9421-8EA31CA6D30F}" type="datetimeFigureOut">
              <a:rPr lang="en-US" smtClean="0"/>
              <a:t>3/7/2014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DDD3B-0E5B-4779-A3CC-33B7D55D3A8F}" type="slidenum">
              <a:rPr lang="en-US" smtClean="0"/>
              <a:t>‹#›</a:t>
            </a:fld>
            <a:endParaRPr lang="en-US"/>
          </a:p>
        </p:txBody>
      </p:sp>
    </p:spTree>
    <p:extLst>
      <p:ext uri="{BB962C8B-B14F-4D97-AF65-F5344CB8AC3E}">
        <p14:creationId xmlns:p14="http://schemas.microsoft.com/office/powerpoint/2010/main" val="1727483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crusades</a:t>
            </a:r>
            <a:endParaRPr lang="en-US" dirty="0"/>
          </a:p>
        </p:txBody>
      </p:sp>
      <p:sp>
        <p:nvSpPr>
          <p:cNvPr id="3" name="Subtitle 2"/>
          <p:cNvSpPr>
            <a:spLocks noGrp="1"/>
          </p:cNvSpPr>
          <p:nvPr>
            <p:ph type="subTitle" idx="1"/>
          </p:nvPr>
        </p:nvSpPr>
        <p:spPr/>
        <p:txBody>
          <a:bodyPr/>
          <a:lstStyle/>
          <a:p>
            <a:r>
              <a:rPr lang="en-US" dirty="0" smtClean="0"/>
              <a:t>Term-crusades</a:t>
            </a:r>
          </a:p>
          <a:p>
            <a:r>
              <a:rPr lang="en-US" dirty="0" smtClean="0"/>
              <a:t>People-pope urban ii</a:t>
            </a:r>
          </a:p>
          <a:p>
            <a:r>
              <a:rPr lang="en-US" dirty="0" smtClean="0"/>
              <a:t>Place-</a:t>
            </a:r>
            <a:r>
              <a:rPr lang="en-US" dirty="0"/>
              <a:t>J</a:t>
            </a:r>
            <a:r>
              <a:rPr lang="en-US" dirty="0" smtClean="0"/>
              <a:t>erusalem, Constantinople</a:t>
            </a:r>
            <a:endParaRPr lang="en-US" dirty="0"/>
          </a:p>
        </p:txBody>
      </p:sp>
    </p:spTree>
    <p:extLst>
      <p:ext uri="{BB962C8B-B14F-4D97-AF65-F5344CB8AC3E}">
        <p14:creationId xmlns:p14="http://schemas.microsoft.com/office/powerpoint/2010/main" val="3196504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Crusade</a:t>
            </a:r>
            <a:endParaRPr lang="en-US" dirty="0"/>
          </a:p>
        </p:txBody>
      </p:sp>
      <p:sp>
        <p:nvSpPr>
          <p:cNvPr id="3" name="Content Placeholder 2"/>
          <p:cNvSpPr>
            <a:spLocks noGrp="1"/>
          </p:cNvSpPr>
          <p:nvPr>
            <p:ph idx="1"/>
          </p:nvPr>
        </p:nvSpPr>
        <p:spPr/>
        <p:txBody>
          <a:bodyPr/>
          <a:lstStyle/>
          <a:p>
            <a:r>
              <a:rPr lang="en-US" dirty="0" smtClean="0"/>
              <a:t>The crusades strengthened contacts between the crusades and the sophisticated and learned </a:t>
            </a:r>
            <a:r>
              <a:rPr lang="en-US" dirty="0" smtClean="0"/>
              <a:t>civilizations</a:t>
            </a:r>
          </a:p>
          <a:p>
            <a:endParaRPr lang="en-US" dirty="0" smtClean="0"/>
          </a:p>
          <a:p>
            <a:endParaRPr lang="en-US" dirty="0"/>
          </a:p>
          <a:p>
            <a:endParaRPr lang="en-US" dirty="0"/>
          </a:p>
        </p:txBody>
      </p:sp>
      <p:graphicFrame>
        <p:nvGraphicFramePr>
          <p:cNvPr id="4" name="Table 3"/>
          <p:cNvGraphicFramePr>
            <a:graphicFrameLocks noGrp="1"/>
          </p:cNvGraphicFramePr>
          <p:nvPr/>
        </p:nvGraphicFramePr>
        <p:xfrm>
          <a:off x="457200" y="3497421"/>
          <a:ext cx="8229600" cy="731520"/>
        </p:xfrm>
        <a:graphic>
          <a:graphicData uri="http://schemas.openxmlformats.org/drawingml/2006/table">
            <a:tbl>
              <a:tblPr/>
              <a:tblGrid>
                <a:gridCol w="4114800"/>
                <a:gridCol w="4114800"/>
              </a:tblGrid>
              <a:tr h="0">
                <a:tc>
                  <a:txBody>
                    <a:bodyPr/>
                    <a:lstStyle/>
                    <a:p>
                      <a:pPr algn="l"/>
                      <a:r>
                        <a:rPr lang="en-US">
                          <a:effectLst/>
                        </a:rPr>
                        <a:t>Papacy began</a:t>
                      </a:r>
                    </a:p>
                  </a:txBody>
                  <a:tcPr anchor="ctr">
                    <a:lnL>
                      <a:noFill/>
                    </a:lnL>
                    <a:lnR>
                      <a:noFill/>
                    </a:lnR>
                    <a:lnT>
                      <a:noFill/>
                    </a:lnT>
                    <a:lnB>
                      <a:noFill/>
                    </a:lnB>
                  </a:tcPr>
                </a:tc>
                <a:tc>
                  <a:txBody>
                    <a:bodyPr/>
                    <a:lstStyle/>
                    <a:p>
                      <a:r>
                        <a:rPr lang="en-US"/>
                        <a:t>12 March 1088</a:t>
                      </a:r>
                    </a:p>
                  </a:txBody>
                  <a:tcPr anchor="ctr">
                    <a:lnL>
                      <a:noFill/>
                    </a:lnL>
                    <a:lnR>
                      <a:noFill/>
                    </a:lnR>
                    <a:lnT>
                      <a:noFill/>
                    </a:lnT>
                    <a:lnB>
                      <a:noFill/>
                    </a:lnB>
                  </a:tcPr>
                </a:tc>
              </a:tr>
              <a:tr h="0">
                <a:tc>
                  <a:txBody>
                    <a:bodyPr/>
                    <a:lstStyle/>
                    <a:p>
                      <a:endParaRPr lang="en-US"/>
                    </a:p>
                  </a:txBody>
                  <a:tcPr>
                    <a:lnT>
                      <a:noFill/>
                    </a:lnT>
                  </a:tcPr>
                </a:tc>
                <a:tc>
                  <a:txBody>
                    <a:bodyPr/>
                    <a:lstStyle/>
                    <a:p>
                      <a:endParaRPr lang="en-US" dirty="0"/>
                    </a:p>
                  </a:txBody>
                  <a:tcPr>
                    <a:lnT>
                      <a:noFill/>
                    </a:lnT>
                  </a:tcPr>
                </a:tc>
              </a:tr>
            </a:tbl>
          </a:graphicData>
        </a:graphic>
      </p:graphicFrame>
      <p:sp>
        <p:nvSpPr>
          <p:cNvPr id="5" name="Rectangle 1"/>
          <p:cNvSpPr>
            <a:spLocks noChangeArrowheads="1"/>
          </p:cNvSpPr>
          <p:nvPr/>
        </p:nvSpPr>
        <p:spPr bwMode="auto">
          <a:xfrm>
            <a:off x="457200" y="34972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44214806"/>
              </p:ext>
            </p:extLst>
          </p:nvPr>
        </p:nvGraphicFramePr>
        <p:xfrm>
          <a:off x="457200" y="3680301"/>
          <a:ext cx="8229600" cy="1196499"/>
        </p:xfrm>
        <a:graphic>
          <a:graphicData uri="http://schemas.openxmlformats.org/drawingml/2006/table">
            <a:tbl>
              <a:tblPr/>
              <a:tblGrid>
                <a:gridCol w="4114800"/>
                <a:gridCol w="4114800"/>
              </a:tblGrid>
              <a:tr h="1196499">
                <a:tc>
                  <a:txBody>
                    <a:bodyPr/>
                    <a:lstStyle/>
                    <a:p>
                      <a:pPr algn="l"/>
                      <a:endParaRPr lang="en-US" dirty="0" smtClean="0">
                        <a:effectLst/>
                      </a:endParaRPr>
                    </a:p>
                    <a:p>
                      <a:pPr algn="l"/>
                      <a:r>
                        <a:rPr lang="en-US" dirty="0" smtClean="0">
                          <a:effectLst/>
                        </a:rPr>
                        <a:t>Papacy </a:t>
                      </a:r>
                      <a:r>
                        <a:rPr lang="en-US" dirty="0">
                          <a:effectLst/>
                        </a:rPr>
                        <a:t>ended</a:t>
                      </a:r>
                    </a:p>
                  </a:txBody>
                  <a:tcPr anchor="ctr">
                    <a:lnL>
                      <a:noFill/>
                    </a:lnL>
                    <a:lnR>
                      <a:noFill/>
                    </a:lnR>
                    <a:lnT>
                      <a:noFill/>
                    </a:lnT>
                    <a:lnB>
                      <a:noFill/>
                    </a:lnB>
                  </a:tcPr>
                </a:tc>
                <a:tc>
                  <a:txBody>
                    <a:bodyPr/>
                    <a:lstStyle/>
                    <a:p>
                      <a:endParaRPr lang="en-US" dirty="0" smtClean="0"/>
                    </a:p>
                    <a:p>
                      <a:r>
                        <a:rPr lang="en-US" dirty="0" smtClean="0"/>
                        <a:t>29 </a:t>
                      </a:r>
                      <a:r>
                        <a:rPr lang="en-US" dirty="0"/>
                        <a:t>July 1099</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87726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Pope urban history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5795374"/>
              </p:ext>
            </p:extLst>
          </p:nvPr>
        </p:nvGraphicFramePr>
        <p:xfrm>
          <a:off x="304800" y="1828800"/>
          <a:ext cx="8229600" cy="365760"/>
        </p:xfrm>
        <a:graphic>
          <a:graphicData uri="http://schemas.openxmlformats.org/drawingml/2006/table">
            <a:tbl>
              <a:tblPr/>
              <a:tblGrid>
                <a:gridCol w="4114800"/>
                <a:gridCol w="4114800"/>
              </a:tblGrid>
              <a:tr h="0">
                <a:tc>
                  <a:txBody>
                    <a:bodyPr/>
                    <a:lstStyle/>
                    <a:p>
                      <a:pPr algn="l"/>
                      <a:endParaRPr lang="en-US" dirty="0">
                        <a:effectLst/>
                      </a:endParaRPr>
                    </a:p>
                  </a:txBody>
                  <a:tcPr anchor="ctr">
                    <a:lnL>
                      <a:noFill/>
                    </a:lnL>
                    <a:lnR>
                      <a:noFill/>
                    </a:lnR>
                    <a:lnT>
                      <a:noFill/>
                    </a:lnT>
                    <a:lnB>
                      <a:noFill/>
                    </a:lnB>
                  </a:tcPr>
                </a:tc>
                <a:tc>
                  <a:txBody>
                    <a:bodyPr/>
                    <a:lstStyle/>
                    <a:p>
                      <a:r>
                        <a:rPr lang="en-US" baseline="0" dirty="0" smtClean="0"/>
                        <a:t> </a:t>
                      </a:r>
                    </a:p>
                  </a:txBody>
                  <a:tcPr anchor="ctr">
                    <a:lnL>
                      <a:noFill/>
                    </a:lnL>
                    <a:lnR>
                      <a:noFill/>
                    </a:lnR>
                    <a:lnT>
                      <a:noFill/>
                    </a:lnT>
                    <a:lnB>
                      <a:noFill/>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14457944"/>
              </p:ext>
            </p:extLst>
          </p:nvPr>
        </p:nvGraphicFramePr>
        <p:xfrm>
          <a:off x="304800" y="2209800"/>
          <a:ext cx="8229600" cy="640080"/>
        </p:xfrm>
        <a:graphic>
          <a:graphicData uri="http://schemas.openxmlformats.org/drawingml/2006/table">
            <a:tbl>
              <a:tblPr/>
              <a:tblGrid>
                <a:gridCol w="4114800"/>
                <a:gridCol w="4114800"/>
              </a:tblGrid>
              <a:tr h="358299">
                <a:tc>
                  <a:txBody>
                    <a:bodyPr/>
                    <a:lstStyle/>
                    <a:p>
                      <a:pPr algn="l"/>
                      <a:endParaRPr lang="en-US" dirty="0">
                        <a:effectLst/>
                      </a:endParaRPr>
                    </a:p>
                  </a:txBody>
                  <a:tcPr anchor="ctr">
                    <a:lnL>
                      <a:noFill/>
                    </a:lnL>
                    <a:lnR>
                      <a:noFill/>
                    </a:lnR>
                    <a:lnT>
                      <a:noFill/>
                    </a:lnT>
                    <a:lnB>
                      <a:noFill/>
                    </a:lnB>
                  </a:tcPr>
                </a:tc>
                <a:tc>
                  <a:txBody>
                    <a:bodyPr/>
                    <a:lstStyle/>
                    <a:p>
                      <a:r>
                        <a:rPr lang="en-US" dirty="0" smtClean="0"/>
                        <a:t>Pope was really young 57 years of</a:t>
                      </a:r>
                      <a:r>
                        <a:rPr lang="en-US" baseline="0" dirty="0" smtClean="0"/>
                        <a:t> life on this world.</a:t>
                      </a:r>
                      <a:endParaRPr lang="en-US" dirty="0"/>
                    </a:p>
                  </a:txBody>
                  <a:tcPr anchor="ctr">
                    <a:lnL>
                      <a:noFill/>
                    </a:lnL>
                    <a:lnR>
                      <a:noFill/>
                    </a:lnR>
                    <a:lnT>
                      <a:noFill/>
                    </a:lnT>
                    <a:lnB>
                      <a:noFill/>
                    </a:lnB>
                  </a:tcPr>
                </a:tc>
              </a:tr>
            </a:tbl>
          </a:graphicData>
        </a:graphic>
      </p:graphicFrame>
      <p:sp>
        <p:nvSpPr>
          <p:cNvPr id="7" name="Rectangle 6"/>
          <p:cNvSpPr/>
          <p:nvPr/>
        </p:nvSpPr>
        <p:spPr>
          <a:xfrm>
            <a:off x="914400" y="1371600"/>
            <a:ext cx="5943600" cy="646331"/>
          </a:xfrm>
          <a:prstGeom prst="rect">
            <a:avLst/>
          </a:prstGeom>
        </p:spPr>
        <p:txBody>
          <a:bodyPr wrap="square">
            <a:spAutoFit/>
          </a:bodyPr>
          <a:lstStyle/>
          <a:p>
            <a:r>
              <a:rPr lang="en-US" dirty="0"/>
              <a:t>Pope Urban </a:t>
            </a:r>
            <a:r>
              <a:rPr lang="en-US" dirty="0"/>
              <a:t>2</a:t>
            </a:r>
            <a:r>
              <a:rPr lang="en-US" dirty="0"/>
              <a:t> </a:t>
            </a:r>
            <a:r>
              <a:rPr lang="en-US" dirty="0" smtClean="0"/>
              <a:t> born (1042- </a:t>
            </a:r>
            <a:r>
              <a:rPr lang="en-US" dirty="0"/>
              <a:t>July 1099</a:t>
            </a:r>
            <a:r>
              <a:rPr lang="en-US" dirty="0" smtClean="0"/>
              <a:t>). Otho </a:t>
            </a:r>
            <a:r>
              <a:rPr lang="en-US" dirty="0"/>
              <a:t>de Lagery </a:t>
            </a:r>
            <a:r>
              <a:rPr lang="en-US" dirty="0" smtClean="0"/>
              <a:t>was</a:t>
            </a:r>
            <a:r>
              <a:rPr lang="en-US" dirty="0"/>
              <a:t> Pope </a:t>
            </a:r>
            <a:r>
              <a:rPr lang="en-US" dirty="0" smtClean="0"/>
              <a:t>in 1088 </a:t>
            </a:r>
            <a:r>
              <a:rPr lang="en-US" dirty="0"/>
              <a:t>to his death in 1099.</a:t>
            </a:r>
            <a:endParaRPr lang="en-US" dirty="0"/>
          </a:p>
        </p:txBody>
      </p:sp>
    </p:spTree>
    <p:extLst>
      <p:ext uri="{BB962C8B-B14F-4D97-AF65-F5344CB8AC3E}">
        <p14:creationId xmlns:p14="http://schemas.microsoft.com/office/powerpoint/2010/main" val="379403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Pope urban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Pope Gregory 7 named him cardinal-bishop of Ostia ca. 1080. He was one of the most prominent and active supporters of the Gregorian reforms, especially as legate in Germany in 1084 and was among the few whom Gregory 7 nominated as papabile.</a:t>
            </a:r>
            <a:r>
              <a:rPr lang="en-US" dirty="0"/>
              <a:t> </a:t>
            </a:r>
            <a:r>
              <a:rPr lang="en-US" dirty="0" smtClean="0"/>
              <a:t>Desiderius, abbot of Monte Cassino was first chosen pope as Victor III when Gregory 7 died in 1085, but after Victor's short reign, Otho was elected Pope Urban 2 by acclamation  March 1088 at a small meeting of cardinals and other prelates held in Terracina in March 1088. He took up the policies of Pope Gregory 7 , and while pursuing them with determination, showed greater flexibility and diplomatic finesse. At the outset, he had to reckon with the presence of the powerful antipope Clement 3 in Rome, but a series of well-attended synods held in Rome, Amalfi, Benevento, and Troia supported him in renewed declarations against simony, Investiture Controversy, clerical marriages , and continued opposition to </a:t>
            </a:r>
            <a:r>
              <a:rPr lang="en-US" dirty="0"/>
              <a:t>Emperor Henry </a:t>
            </a:r>
            <a:r>
              <a:rPr lang="en-US" dirty="0" smtClean="0"/>
              <a:t>5.</a:t>
            </a:r>
            <a:endParaRPr lang="en-US" dirty="0"/>
          </a:p>
        </p:txBody>
      </p:sp>
    </p:spTree>
    <p:extLst>
      <p:ext uri="{BB962C8B-B14F-4D97-AF65-F5344CB8AC3E}">
        <p14:creationId xmlns:p14="http://schemas.microsoft.com/office/powerpoint/2010/main" val="269360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du</a:t>
            </a:r>
            <a:r>
              <a:rPr lang="en-US" dirty="0"/>
              <a:t>r</a:t>
            </a:r>
            <a:r>
              <a:rPr lang="en-US" dirty="0" smtClean="0"/>
              <a:t>ing </a:t>
            </a:r>
            <a:r>
              <a:rPr lang="en-US" dirty="0"/>
              <a:t>the time of Pope Urban </a:t>
            </a:r>
            <a:r>
              <a:rPr lang="en-US" dirty="0" smtClean="0"/>
              <a:t>2 , </a:t>
            </a:r>
            <a:r>
              <a:rPr lang="en-US" dirty="0"/>
              <a:t>and the </a:t>
            </a:r>
            <a:r>
              <a:rPr lang="en-US" dirty="0" smtClean="0"/>
              <a:t>first </a:t>
            </a:r>
            <a:r>
              <a:rPr lang="en-US" dirty="0"/>
              <a:t>c</a:t>
            </a:r>
            <a:r>
              <a:rPr lang="en-US" dirty="0" smtClean="0"/>
              <a:t>rusade</a:t>
            </a:r>
            <a:r>
              <a:rPr lang="en-US" dirty="0"/>
              <a:t>, there began a significant struggle for power to appoint secular rulers and churchmen. The origins of the investiture controversy, according to Jay Rubenstein started with Pope Urban </a:t>
            </a:r>
            <a:r>
              <a:rPr lang="en-US" dirty="0"/>
              <a:t>2</a:t>
            </a:r>
            <a:r>
              <a:rPr lang="en-US" dirty="0" smtClean="0"/>
              <a:t> </a:t>
            </a:r>
            <a:r>
              <a:rPr lang="en-US" dirty="0"/>
              <a:t>whose central problem was a war against Henry </a:t>
            </a:r>
            <a:r>
              <a:rPr lang="en-US" dirty="0"/>
              <a:t>5</a:t>
            </a:r>
            <a:r>
              <a:rPr lang="en-US" dirty="0" smtClean="0"/>
              <a:t>, </a:t>
            </a:r>
            <a:r>
              <a:rPr lang="en-US" dirty="0"/>
              <a:t>h</a:t>
            </a:r>
            <a:r>
              <a:rPr lang="en-US" dirty="0" smtClean="0"/>
              <a:t>oly </a:t>
            </a:r>
            <a:r>
              <a:rPr lang="en-US" dirty="0"/>
              <a:t>r</a:t>
            </a:r>
            <a:r>
              <a:rPr lang="en-US" dirty="0" smtClean="0"/>
              <a:t>oman </a:t>
            </a:r>
            <a:r>
              <a:rPr lang="en-US" dirty="0"/>
              <a:t>e</a:t>
            </a:r>
            <a:r>
              <a:rPr lang="en-US" dirty="0" smtClean="0"/>
              <a:t>mperor</a:t>
            </a:r>
            <a:r>
              <a:rPr lang="en-US" dirty="0"/>
              <a:t> (1056-1106). </a:t>
            </a:r>
            <a:r>
              <a:rPr lang="en-US" dirty="0" smtClean="0"/>
              <a:t>at </a:t>
            </a:r>
            <a:r>
              <a:rPr lang="en-US" dirty="0"/>
              <a:t>stake was the question of who had the right to invest bishops with their offices- secular rulers or churchmen, </a:t>
            </a:r>
            <a:r>
              <a:rPr lang="en-US" dirty="0" smtClean="0"/>
              <a:t>kings </a:t>
            </a:r>
            <a:r>
              <a:rPr lang="en-US" dirty="0"/>
              <a:t>or popes. </a:t>
            </a:r>
            <a:r>
              <a:rPr lang="en-US" dirty="0" smtClean="0"/>
              <a:t>hence </a:t>
            </a:r>
            <a:r>
              <a:rPr lang="en-US" dirty="0"/>
              <a:t>the common name for this struggle was the “Investiture Controversy</a:t>
            </a:r>
            <a:r>
              <a:rPr lang="en-US" dirty="0" smtClean="0"/>
              <a:t>”.</a:t>
            </a:r>
            <a:endParaRPr lang="en-US" dirty="0"/>
          </a:p>
        </p:txBody>
      </p:sp>
    </p:spTree>
    <p:extLst>
      <p:ext uri="{BB962C8B-B14F-4D97-AF65-F5344CB8AC3E}">
        <p14:creationId xmlns:p14="http://schemas.microsoft.com/office/powerpoint/2010/main" val="759239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73</Words>
  <Application>Microsoft Office PowerPoint</Application>
  <PresentationFormat>On-screen Show (4:3)</PresentationFormat>
  <Paragraphs>23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crusades</vt:lpstr>
      <vt:lpstr>Crusade</vt:lpstr>
      <vt:lpstr>Pope urban history</vt:lpstr>
      <vt:lpstr>Pope urban 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crusades</dc:title>
  <dc:creator>Nick David Cokley</dc:creator>
  <cp:lastModifiedBy>MVR3</cp:lastModifiedBy>
  <cp:revision>7</cp:revision>
  <dcterms:created xsi:type="dcterms:W3CDTF">2014-03-05T14:46:25Z</dcterms:created>
  <dcterms:modified xsi:type="dcterms:W3CDTF">2014-03-07T14:53:42Z</dcterms:modified>
</cp:coreProperties>
</file>