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63" r:id="rId5"/>
    <p:sldId id="259" r:id="rId6"/>
    <p:sldId id="260" r:id="rId7"/>
    <p:sldId id="262"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A4E5AA-6936-4289-8812-FA9F4C420E5E}"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47069-1DEB-4022-B556-72F9355B3C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4E5AA-6936-4289-8812-FA9F4C420E5E}"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47069-1DEB-4022-B556-72F9355B3C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4E5AA-6936-4289-8812-FA9F4C420E5E}"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47069-1DEB-4022-B556-72F9355B3C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A4E5AA-6936-4289-8812-FA9F4C420E5E}"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47069-1DEB-4022-B556-72F9355B3C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9AA4E5AA-6936-4289-8812-FA9F4C420E5E}"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47069-1DEB-4022-B556-72F9355B3C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A4E5AA-6936-4289-8812-FA9F4C420E5E}"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47069-1DEB-4022-B556-72F9355B3C4D}"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A4E5AA-6936-4289-8812-FA9F4C420E5E}" type="datetimeFigureOut">
              <a:rPr lang="en-US" smtClean="0"/>
              <a:pPr/>
              <a:t>3/6/2014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47069-1DEB-4022-B556-72F9355B3C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A4E5AA-6936-4289-8812-FA9F4C420E5E}" type="datetimeFigureOut">
              <a:rPr lang="en-US" smtClean="0"/>
              <a:pPr/>
              <a:t>3/6/2014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47069-1DEB-4022-B556-72F9355B3C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4E5AA-6936-4289-8812-FA9F4C420E5E}" type="datetimeFigureOut">
              <a:rPr lang="en-US" smtClean="0"/>
              <a:pPr/>
              <a:t>3/6/2014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47069-1DEB-4022-B556-72F9355B3C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9AA4E5AA-6936-4289-8812-FA9F4C420E5E}" type="datetimeFigureOut">
              <a:rPr lang="en-US" smtClean="0"/>
              <a:pPr/>
              <a:t>3/6/2014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9E47069-1DEB-4022-B556-72F9355B3C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A4E5AA-6936-4289-8812-FA9F4C420E5E}"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47069-1DEB-4022-B556-72F9355B3C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9AA4E5AA-6936-4289-8812-FA9F4C420E5E}" type="datetimeFigureOut">
              <a:rPr lang="en-US" smtClean="0"/>
              <a:pPr/>
              <a:t>3/6/2014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9E47069-1DEB-4022-B556-72F9355B3C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ncient.eu.com/news/357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400" dirty="0" smtClean="0">
                <a:solidFill>
                  <a:srgbClr val="FF0000"/>
                </a:solidFill>
              </a:rPr>
              <a:t>12.1 Frankish Rulers</a:t>
            </a:r>
            <a:endParaRPr lang="en-US" sz="5400" dirty="0">
              <a:solidFill>
                <a:srgbClr val="FF0000"/>
              </a:solidFill>
            </a:endParaRPr>
          </a:p>
        </p:txBody>
      </p:sp>
      <p:sp>
        <p:nvSpPr>
          <p:cNvPr id="3" name="Subtitle 2"/>
          <p:cNvSpPr>
            <a:spLocks noGrp="1"/>
          </p:cNvSpPr>
          <p:nvPr>
            <p:ph type="subTitle" idx="1"/>
          </p:nvPr>
        </p:nvSpPr>
        <p:spPr/>
        <p:txBody>
          <a:bodyPr/>
          <a:lstStyle/>
          <a:p>
            <a:r>
              <a:rPr lang="en-US" dirty="0" smtClean="0"/>
              <a:t>Lindsey Hines, Hannah </a:t>
            </a:r>
            <a:r>
              <a:rPr lang="en-US" dirty="0" err="1" smtClean="0"/>
              <a:t>Kessels</a:t>
            </a:r>
            <a:r>
              <a:rPr lang="en-US" dirty="0" smtClean="0"/>
              <a:t>, Jacob </a:t>
            </a:r>
            <a:r>
              <a:rPr lang="en-US" dirty="0" err="1" smtClean="0"/>
              <a:t>Remmler</a:t>
            </a:r>
            <a:endParaRPr lang="en-US" dirty="0"/>
          </a:p>
        </p:txBody>
      </p:sp>
    </p:spTree>
    <p:extLst>
      <p:ext uri="{BB962C8B-B14F-4D97-AF65-F5344CB8AC3E}">
        <p14:creationId xmlns:p14="http://schemas.microsoft.com/office/powerpoint/2010/main" val="838142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Significant People</a:t>
            </a:r>
            <a:endParaRPr lang="en-US" dirty="0"/>
          </a:p>
        </p:txBody>
      </p:sp>
      <p:sp>
        <p:nvSpPr>
          <p:cNvPr id="3" name="Content Placeholder 2"/>
          <p:cNvSpPr>
            <a:spLocks noGrp="1"/>
          </p:cNvSpPr>
          <p:nvPr>
            <p:ph idx="1"/>
          </p:nvPr>
        </p:nvSpPr>
        <p:spPr/>
        <p:txBody>
          <a:bodyPr>
            <a:normAutofit fontScale="92500"/>
          </a:bodyPr>
          <a:lstStyle/>
          <a:p>
            <a:r>
              <a:rPr lang="en-US" sz="2400" dirty="0" smtClean="0">
                <a:solidFill>
                  <a:srgbClr val="FF0000"/>
                </a:solidFill>
              </a:rPr>
              <a:t>Clovis: </a:t>
            </a:r>
            <a:r>
              <a:rPr lang="en-US" sz="2100" dirty="0" smtClean="0"/>
              <a:t>Was a brutal and harsh warrior who became king of the Franks . </a:t>
            </a:r>
          </a:p>
          <a:p>
            <a:r>
              <a:rPr lang="en-US" sz="2400" dirty="0" smtClean="0">
                <a:solidFill>
                  <a:srgbClr val="FF0000"/>
                </a:solidFill>
              </a:rPr>
              <a:t>Charles Martel:</a:t>
            </a:r>
            <a:r>
              <a:rPr lang="en-US" sz="2300" dirty="0"/>
              <a:t> </a:t>
            </a:r>
            <a:r>
              <a:rPr lang="en-US" sz="2300" dirty="0" smtClean="0"/>
              <a:t>Led the battle of tours. </a:t>
            </a:r>
          </a:p>
          <a:p>
            <a:r>
              <a:rPr lang="en-US" sz="2400" dirty="0" smtClean="0">
                <a:solidFill>
                  <a:srgbClr val="FF0000"/>
                </a:solidFill>
              </a:rPr>
              <a:t>Pepin The Short </a:t>
            </a:r>
            <a:r>
              <a:rPr lang="en-US" sz="2300" dirty="0" smtClean="0"/>
              <a:t>: the son of Charles Martel who was given the title “Defender of the Pope”</a:t>
            </a:r>
          </a:p>
          <a:p>
            <a:r>
              <a:rPr lang="en-US" sz="2400" dirty="0" smtClean="0">
                <a:solidFill>
                  <a:srgbClr val="FF0000"/>
                </a:solidFill>
              </a:rPr>
              <a:t>Charlemagne</a:t>
            </a:r>
            <a:r>
              <a:rPr lang="en-US" sz="2400" dirty="0" smtClean="0"/>
              <a:t>: </a:t>
            </a:r>
            <a:r>
              <a:rPr lang="en-US" sz="2300" dirty="0" smtClean="0"/>
              <a:t>Also known as Charles the  Great . He became the first Frankish king. </a:t>
            </a:r>
          </a:p>
          <a:p>
            <a:r>
              <a:rPr lang="en-US" sz="2400" dirty="0" smtClean="0">
                <a:solidFill>
                  <a:srgbClr val="FF0000"/>
                </a:solidFill>
              </a:rPr>
              <a:t>The Vikings </a:t>
            </a:r>
            <a:r>
              <a:rPr lang="en-US" sz="2300" dirty="0" smtClean="0"/>
              <a:t>: From Scandinavia (Norway, Denmark, and Sweden) left their home land due to food and land shortages. </a:t>
            </a:r>
          </a:p>
        </p:txBody>
      </p:sp>
      <p:pic>
        <p:nvPicPr>
          <p:cNvPr id="4" name="Picture 3" descr="untitled.png"/>
          <p:cNvPicPr>
            <a:picLocks noChangeAspect="1"/>
          </p:cNvPicPr>
          <p:nvPr/>
        </p:nvPicPr>
        <p:blipFill>
          <a:blip r:embed="rId2" cstate="print"/>
          <a:stretch>
            <a:fillRect/>
          </a:stretch>
        </p:blipFill>
        <p:spPr>
          <a:xfrm>
            <a:off x="-13855" y="4320020"/>
            <a:ext cx="1809750" cy="2524125"/>
          </a:xfrm>
          <a:prstGeom prst="rect">
            <a:avLst/>
          </a:prstGeom>
        </p:spPr>
      </p:pic>
      <p:sp>
        <p:nvSpPr>
          <p:cNvPr id="6" name="TextBox 5"/>
          <p:cNvSpPr txBox="1"/>
          <p:nvPr/>
        </p:nvSpPr>
        <p:spPr>
          <a:xfrm>
            <a:off x="1795895" y="4347729"/>
            <a:ext cx="1219200" cy="646331"/>
          </a:xfrm>
          <a:prstGeom prst="rect">
            <a:avLst/>
          </a:prstGeom>
          <a:noFill/>
        </p:spPr>
        <p:txBody>
          <a:bodyPr wrap="square" rtlCol="0">
            <a:spAutoFit/>
          </a:bodyPr>
          <a:lstStyle/>
          <a:p>
            <a:r>
              <a:rPr lang="en-US" dirty="0" smtClean="0"/>
              <a:t>Charles Martel</a:t>
            </a:r>
            <a:endParaRPr lang="en-US" dirty="0"/>
          </a:p>
        </p:txBody>
      </p:sp>
      <p:sp>
        <p:nvSpPr>
          <p:cNvPr id="7" name="TextBox 6"/>
          <p:cNvSpPr txBox="1"/>
          <p:nvPr/>
        </p:nvSpPr>
        <p:spPr>
          <a:xfrm>
            <a:off x="4462030" y="4459385"/>
            <a:ext cx="1143000" cy="369332"/>
          </a:xfrm>
          <a:prstGeom prst="rect">
            <a:avLst/>
          </a:prstGeom>
          <a:noFill/>
        </p:spPr>
        <p:txBody>
          <a:bodyPr wrap="square" rtlCol="0">
            <a:spAutoFit/>
          </a:bodyPr>
          <a:lstStyle/>
          <a:p>
            <a:r>
              <a:rPr lang="en-US" dirty="0" smtClean="0"/>
              <a:t>Clovis</a:t>
            </a:r>
            <a:r>
              <a:rPr lang="en-US" dirty="0" smtClean="0"/>
              <a:t> </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4448175"/>
            <a:ext cx="1807652" cy="2528682"/>
          </a:xfrm>
          <a:prstGeom prst="rect">
            <a:avLst/>
          </a:prstGeom>
        </p:spPr>
      </p:pic>
      <p:sp>
        <p:nvSpPr>
          <p:cNvPr id="9" name="TextBox 8"/>
          <p:cNvSpPr txBox="1"/>
          <p:nvPr/>
        </p:nvSpPr>
        <p:spPr>
          <a:xfrm>
            <a:off x="7321761" y="4445577"/>
            <a:ext cx="1600200" cy="369332"/>
          </a:xfrm>
          <a:prstGeom prst="rect">
            <a:avLst/>
          </a:prstGeom>
          <a:noFill/>
        </p:spPr>
        <p:txBody>
          <a:bodyPr wrap="square" rtlCol="0">
            <a:spAutoFit/>
          </a:bodyPr>
          <a:lstStyle/>
          <a:p>
            <a:r>
              <a:rPr lang="en-US" dirty="0" smtClean="0"/>
              <a:t>Charlemagne</a:t>
            </a: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4257469"/>
            <a:ext cx="1704975" cy="2676525"/>
          </a:xfrm>
          <a:prstGeom prst="rect">
            <a:avLst/>
          </a:prstGeom>
        </p:spPr>
      </p:pic>
    </p:spTree>
    <p:extLst>
      <p:ext uri="{BB962C8B-B14F-4D97-AF65-F5344CB8AC3E}">
        <p14:creationId xmlns:p14="http://schemas.microsoft.com/office/powerpoint/2010/main" val="392580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Key Terms</a:t>
            </a:r>
            <a:endParaRPr lang="en-US" sz="3600" dirty="0"/>
          </a:p>
        </p:txBody>
      </p:sp>
      <p:sp>
        <p:nvSpPr>
          <p:cNvPr id="3" name="Content Placeholder 2"/>
          <p:cNvSpPr>
            <a:spLocks noGrp="1"/>
          </p:cNvSpPr>
          <p:nvPr>
            <p:ph idx="1"/>
          </p:nvPr>
        </p:nvSpPr>
        <p:spPr/>
        <p:txBody>
          <a:bodyPr>
            <a:normAutofit/>
          </a:bodyPr>
          <a:lstStyle/>
          <a:p>
            <a:r>
              <a:rPr lang="en-US" sz="2400" dirty="0" smtClean="0">
                <a:solidFill>
                  <a:srgbClr val="FF0000"/>
                </a:solidFill>
              </a:rPr>
              <a:t>Mayors of the Palace</a:t>
            </a:r>
            <a:r>
              <a:rPr lang="en-US" sz="2400" dirty="0" smtClean="0"/>
              <a:t>: In 700 AD there was a Frankish official who had a lot of power in the government. </a:t>
            </a:r>
          </a:p>
          <a:p>
            <a:r>
              <a:rPr lang="en-US" sz="2400" dirty="0" smtClean="0">
                <a:solidFill>
                  <a:srgbClr val="FF0000"/>
                </a:solidFill>
              </a:rPr>
              <a:t>Counts</a:t>
            </a:r>
            <a:r>
              <a:rPr lang="en-US" sz="2400" dirty="0" smtClean="0"/>
              <a:t>: A noble who acted as a local official in the Frankish Empire.</a:t>
            </a:r>
            <a:endParaRPr lang="en-US" sz="2400" dirty="0">
              <a:solidFill>
                <a:srgbClr val="FF0000"/>
              </a:solidFill>
            </a:endParaRPr>
          </a:p>
        </p:txBody>
      </p:sp>
      <p:pic>
        <p:nvPicPr>
          <p:cNvPr id="4" name="Picture 3" descr="jibhkbk.png"/>
          <p:cNvPicPr>
            <a:picLocks noChangeAspect="1"/>
          </p:cNvPicPr>
          <p:nvPr/>
        </p:nvPicPr>
        <p:blipFill>
          <a:blip r:embed="rId2" cstate="print"/>
          <a:stretch>
            <a:fillRect/>
          </a:stretch>
        </p:blipFill>
        <p:spPr>
          <a:xfrm>
            <a:off x="397051" y="3874894"/>
            <a:ext cx="3764044" cy="2819400"/>
          </a:xfrm>
          <a:prstGeom prst="rect">
            <a:avLst/>
          </a:prstGeom>
        </p:spPr>
      </p:pic>
      <p:sp>
        <p:nvSpPr>
          <p:cNvPr id="5" name="TextBox 4"/>
          <p:cNvSpPr txBox="1"/>
          <p:nvPr/>
        </p:nvSpPr>
        <p:spPr>
          <a:xfrm>
            <a:off x="431687" y="3362284"/>
            <a:ext cx="3045803" cy="461665"/>
          </a:xfrm>
          <a:prstGeom prst="rect">
            <a:avLst/>
          </a:prstGeom>
          <a:noFill/>
        </p:spPr>
        <p:txBody>
          <a:bodyPr wrap="square" rtlCol="0">
            <a:spAutoFit/>
          </a:bodyPr>
          <a:lstStyle/>
          <a:p>
            <a:r>
              <a:rPr lang="en-US" sz="2400" dirty="0" smtClean="0"/>
              <a:t>Mayors of the Palace </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0581" y="3394688"/>
            <a:ext cx="2007547" cy="3463312"/>
          </a:xfrm>
          <a:prstGeom prst="rect">
            <a:avLst/>
          </a:prstGeom>
        </p:spPr>
      </p:pic>
      <p:sp>
        <p:nvSpPr>
          <p:cNvPr id="7" name="TextBox 6"/>
          <p:cNvSpPr txBox="1"/>
          <p:nvPr/>
        </p:nvSpPr>
        <p:spPr>
          <a:xfrm>
            <a:off x="6040581" y="2895600"/>
            <a:ext cx="2722419" cy="461665"/>
          </a:xfrm>
          <a:prstGeom prst="rect">
            <a:avLst/>
          </a:prstGeom>
          <a:noFill/>
        </p:spPr>
        <p:txBody>
          <a:bodyPr wrap="square" rtlCol="0">
            <a:spAutoFit/>
          </a:bodyPr>
          <a:lstStyle/>
          <a:p>
            <a:r>
              <a:rPr lang="en-US" sz="2400" dirty="0" smtClean="0"/>
              <a:t>       Count</a:t>
            </a:r>
            <a:endParaRPr lang="en-US" sz="2400" dirty="0"/>
          </a:p>
        </p:txBody>
      </p:sp>
    </p:spTree>
    <p:extLst>
      <p:ext uri="{BB962C8B-B14F-4D97-AF65-F5344CB8AC3E}">
        <p14:creationId xmlns:p14="http://schemas.microsoft.com/office/powerpoint/2010/main" val="2711045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VIKINGS </a:t>
            </a:r>
            <a:endParaRPr lang="en-US" dirty="0"/>
          </a:p>
        </p:txBody>
      </p:sp>
      <p:sp>
        <p:nvSpPr>
          <p:cNvPr id="3" name="Content Placeholder 2"/>
          <p:cNvSpPr>
            <a:spLocks noGrp="1"/>
          </p:cNvSpPr>
          <p:nvPr>
            <p:ph idx="1"/>
          </p:nvPr>
        </p:nvSpPr>
        <p:spPr/>
        <p:txBody>
          <a:bodyPr>
            <a:normAutofit/>
          </a:bodyPr>
          <a:lstStyle/>
          <a:p>
            <a:r>
              <a:rPr lang="en-US" sz="1900" dirty="0" smtClean="0"/>
              <a:t>The Vikings were massive explores and eventually made it to Constantinople.  They also went to China, and eventually made their way to the United States. Some  of the Vikings  stayed in Constantinople.  </a:t>
            </a:r>
          </a:p>
          <a:p>
            <a:r>
              <a:rPr lang="en-US" sz="1900" dirty="0" smtClean="0"/>
              <a:t>There has been documented proof of Viking writing inside of the Hagia Sophia. The writing has been translated into the name Halvdan.</a:t>
            </a:r>
            <a:r>
              <a:rPr lang="en-US" sz="1900" dirty="0"/>
              <a:t> </a:t>
            </a:r>
            <a:r>
              <a:rPr lang="en-US" sz="1900" dirty="0" smtClean="0"/>
              <a:t>There are rumors that Halvdan was a body guard to the emperor .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0345" y="3337645"/>
            <a:ext cx="4763655" cy="3572741"/>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59" y="3396960"/>
            <a:ext cx="2711833" cy="34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0987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Guided Reading </a:t>
            </a:r>
            <a:endParaRPr lang="en-US" dirty="0"/>
          </a:p>
        </p:txBody>
      </p:sp>
      <p:sp>
        <p:nvSpPr>
          <p:cNvPr id="3" name="Content Placeholder 2"/>
          <p:cNvSpPr>
            <a:spLocks noGrp="1"/>
          </p:cNvSpPr>
          <p:nvPr>
            <p:ph idx="1"/>
          </p:nvPr>
        </p:nvSpPr>
        <p:spPr/>
        <p:txBody>
          <a:bodyPr>
            <a:normAutofit lnSpcReduction="10000"/>
          </a:bodyPr>
          <a:lstStyle/>
          <a:p>
            <a:pPr>
              <a:buFont typeface="+mj-lt"/>
              <a:buAutoNum type="arabicPeriod"/>
            </a:pPr>
            <a:r>
              <a:rPr lang="en-US" dirty="0" smtClean="0"/>
              <a:t>Who were the Merovingian's? found on page 294</a:t>
            </a:r>
          </a:p>
          <a:p>
            <a:pPr>
              <a:buFont typeface="+mj-lt"/>
              <a:buAutoNum type="arabicPeriod"/>
            </a:pPr>
            <a:r>
              <a:rPr lang="en-US" dirty="0" smtClean="0"/>
              <a:t>Name three important Merovingian rulers and their characteristics. Found on page 295</a:t>
            </a:r>
          </a:p>
          <a:p>
            <a:pPr>
              <a:buFont typeface="+mj-lt"/>
              <a:buAutoNum type="arabicPeriod"/>
            </a:pPr>
            <a:r>
              <a:rPr lang="en-US" dirty="0" smtClean="0"/>
              <a:t>Who was Charlemagne?  Found on 295</a:t>
            </a:r>
          </a:p>
          <a:p>
            <a:pPr>
              <a:buFont typeface="+mj-lt"/>
              <a:buAutoNum type="arabicPeriod"/>
            </a:pPr>
            <a:r>
              <a:rPr lang="en-US" dirty="0" smtClean="0"/>
              <a:t>Name three of Charlemagne’s major accomplishments. Found on page 295 </a:t>
            </a:r>
          </a:p>
          <a:p>
            <a:pPr>
              <a:buFont typeface="+mj-lt"/>
              <a:buAutoNum type="arabicPeriod"/>
            </a:pPr>
            <a:r>
              <a:rPr lang="en-US" dirty="0" smtClean="0"/>
              <a:t>What happened after Charlemagne’s death? Found on page 296</a:t>
            </a:r>
          </a:p>
          <a:p>
            <a:pPr>
              <a:buFont typeface="+mj-lt"/>
              <a:buAutoNum type="arabicPeriod"/>
            </a:pPr>
            <a:r>
              <a:rPr lang="en-US" dirty="0" smtClean="0"/>
              <a:t>Who were Louis the Pious’s three sons and where did they rule? Found on page 296 </a:t>
            </a:r>
          </a:p>
          <a:p>
            <a:pPr>
              <a:buFont typeface="+mj-lt"/>
              <a:buAutoNum type="arabicPeriod"/>
            </a:pPr>
            <a:r>
              <a:rPr lang="en-US" dirty="0" smtClean="0"/>
              <a:t>What four peoples invaded Europe in AD 800-1000? Found on page 296</a:t>
            </a:r>
          </a:p>
          <a:p>
            <a:pPr>
              <a:buFont typeface="+mj-lt"/>
              <a:buAutoNum type="arabicPeriod"/>
            </a:pPr>
            <a:r>
              <a:rPr lang="en-US" dirty="0" smtClean="0"/>
              <a:t>Name three characteristics of the Vikings. Found on page 296</a:t>
            </a:r>
          </a:p>
          <a:p>
            <a:pPr>
              <a:buFont typeface="+mj-lt"/>
              <a:buAutoNum type="arabicPeriod"/>
            </a:pPr>
            <a:r>
              <a:rPr lang="en-US" dirty="0" smtClean="0"/>
              <a:t>What was the result of the Viking raids? Found on page 296</a:t>
            </a:r>
            <a:endParaRPr lang="en-US" dirty="0"/>
          </a:p>
        </p:txBody>
      </p:sp>
    </p:spTree>
    <p:extLst>
      <p:ext uri="{BB962C8B-B14F-4D97-AF65-F5344CB8AC3E}">
        <p14:creationId xmlns:p14="http://schemas.microsoft.com/office/powerpoint/2010/main" val="3215072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760"/>
            <a:ext cx="8382000" cy="701040"/>
          </a:xfrm>
        </p:spPr>
        <p:txBody>
          <a:bodyPr/>
          <a:lstStyle/>
          <a:p>
            <a:pPr algn="ctr"/>
            <a:r>
              <a:rPr lang="en-US" sz="2400" b="1" dirty="0" smtClean="0"/>
              <a:t> </a:t>
            </a:r>
            <a:r>
              <a:rPr lang="en-US" sz="2400" b="1" dirty="0" smtClean="0"/>
              <a:t>about the </a:t>
            </a:r>
            <a:r>
              <a:rPr lang="en-US" sz="2400" b="1" dirty="0" smtClean="0"/>
              <a:t>Merovingian's </a:t>
            </a:r>
            <a:endParaRPr lang="en-US" sz="2400" b="1" dirty="0"/>
          </a:p>
        </p:txBody>
      </p:sp>
      <p:sp>
        <p:nvSpPr>
          <p:cNvPr id="3" name="Content Placeholder 2"/>
          <p:cNvSpPr>
            <a:spLocks noGrp="1"/>
          </p:cNvSpPr>
          <p:nvPr>
            <p:ph idx="1"/>
          </p:nvPr>
        </p:nvSpPr>
        <p:spPr/>
        <p:txBody>
          <a:bodyPr/>
          <a:lstStyle/>
          <a:p>
            <a:r>
              <a:rPr lang="en-US" dirty="0" smtClean="0"/>
              <a:t>During the Early Middle Ages, the Merovingian kingdoms were the most powerful and important to emerge after the downfall of the Western Roman Empire. </a:t>
            </a:r>
          </a:p>
          <a:p>
            <a:r>
              <a:rPr lang="en-US" dirty="0" smtClean="0"/>
              <a:t>Merovingian kings' had long hair. They believed having long hair gave them magical powers that helped them survive the conversion to Christianity. </a:t>
            </a:r>
          </a:p>
          <a:p>
            <a:r>
              <a:rPr lang="en-US" dirty="0" smtClean="0"/>
              <a:t>Clovis was the first important ruler of the </a:t>
            </a:r>
            <a:r>
              <a:rPr lang="en-US" i="1" dirty="0" smtClean="0"/>
              <a:t>Merovingian Dynasty.</a:t>
            </a:r>
            <a:r>
              <a:rPr lang="en-US" dirty="0" smtClean="0"/>
              <a:t> He was known as the founder of the French State. </a:t>
            </a:r>
          </a:p>
          <a:p>
            <a:r>
              <a:rPr lang="en-US" dirty="0" smtClean="0"/>
              <a:t>After the decline the king became a figurehead  known by his beard, long hair, crown and throne</a:t>
            </a:r>
            <a:endParaRPr lang="en-US" dirty="0"/>
          </a:p>
        </p:txBody>
      </p:sp>
      <p:pic>
        <p:nvPicPr>
          <p:cNvPr id="5" name="Picture 4" descr="Merovingiandynastymap.jpg"/>
          <p:cNvPicPr>
            <a:picLocks noChangeAspect="1"/>
          </p:cNvPicPr>
          <p:nvPr/>
        </p:nvPicPr>
        <p:blipFill>
          <a:blip r:embed="rId2" cstate="print"/>
          <a:stretch>
            <a:fillRect/>
          </a:stretch>
        </p:blipFill>
        <p:spPr>
          <a:xfrm>
            <a:off x="0" y="3411416"/>
            <a:ext cx="9143999" cy="344658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mcd_awh2005_0618376798_p377_f1.jpg"/>
          <p:cNvPicPr>
            <a:picLocks noGrp="1" noChangeAspect="1"/>
          </p:cNvPicPr>
          <p:nvPr>
            <p:ph idx="1"/>
          </p:nvPr>
        </p:nvPicPr>
        <p:blipFill>
          <a:blip r:embed="rId2" cstate="print"/>
          <a:stretch>
            <a:fillRect/>
          </a:stretch>
        </p:blipFill>
        <p:spPr>
          <a:xfrm>
            <a:off x="-304800" y="-13855"/>
            <a:ext cx="10161382" cy="6830291"/>
          </a:xfrm>
          <a:prstGeom prst="rect">
            <a:avLst/>
          </a:prstGeom>
        </p:spPr>
      </p:pic>
      <p:sp>
        <p:nvSpPr>
          <p:cNvPr id="2" name="Title 1"/>
          <p:cNvSpPr>
            <a:spLocks noGrp="1"/>
          </p:cNvSpPr>
          <p:nvPr>
            <p:ph type="title"/>
          </p:nvPr>
        </p:nvSpPr>
        <p:spPr>
          <a:xfrm>
            <a:off x="1503218" y="0"/>
            <a:ext cx="7620000" cy="512618"/>
          </a:xfrm>
        </p:spPr>
        <p:txBody>
          <a:bodyPr/>
          <a:lstStyle/>
          <a:p>
            <a:r>
              <a:rPr lang="en-US" sz="4400" b="1" dirty="0" smtClean="0">
                <a:solidFill>
                  <a:srgbClr val="FF0000"/>
                </a:solidFill>
              </a:rPr>
              <a:t>Map of the middle ages</a:t>
            </a:r>
            <a:endParaRPr lang="en-US" sz="4400" b="1" dirty="0">
              <a:solidFill>
                <a:srgbClr val="FF0000"/>
              </a:solidFill>
            </a:endParaRPr>
          </a:p>
        </p:txBody>
      </p:sp>
      <p:cxnSp>
        <p:nvCxnSpPr>
          <p:cNvPr id="4" name="Straight Arrow Connector 3"/>
          <p:cNvCxnSpPr/>
          <p:nvPr/>
        </p:nvCxnSpPr>
        <p:spPr>
          <a:xfrm flipV="1">
            <a:off x="2209800" y="4038600"/>
            <a:ext cx="914400" cy="381000"/>
          </a:xfrm>
          <a:prstGeom prst="straightConnector1">
            <a:avLst/>
          </a:prstGeom>
          <a:ln w="762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110345" y="3948545"/>
            <a:ext cx="152400" cy="152400"/>
          </a:xfrm>
          <a:prstGeom prst="ellipse">
            <a:avLst/>
          </a:prstGeom>
          <a:solidFill>
            <a:schemeClr val="accent3">
              <a:lumMod val="60000"/>
              <a:lumOff val="40000"/>
            </a:schemeClr>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6470073" y="1371600"/>
            <a:ext cx="2209800" cy="3962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946073" y="3179618"/>
            <a:ext cx="228600" cy="15240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endCxn id="30" idx="0"/>
          </p:cNvCxnSpPr>
          <p:nvPr/>
        </p:nvCxnSpPr>
        <p:spPr>
          <a:xfrm>
            <a:off x="4946073" y="2057400"/>
            <a:ext cx="114300" cy="1122218"/>
          </a:xfrm>
          <a:prstGeom prst="straightConnector1">
            <a:avLst/>
          </a:prstGeom>
          <a:ln w="762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927" y="3255818"/>
            <a:ext cx="3581400" cy="707886"/>
          </a:xfrm>
          <a:prstGeom prst="rect">
            <a:avLst/>
          </a:prstGeom>
          <a:noFill/>
        </p:spPr>
        <p:txBody>
          <a:bodyPr wrap="square" rtlCol="0">
            <a:spAutoFit/>
          </a:bodyPr>
          <a:lstStyle/>
          <a:p>
            <a:r>
              <a:rPr lang="en-US" sz="4000" dirty="0" smtClean="0"/>
              <a:t>Battles of Tours</a:t>
            </a:r>
            <a:endParaRPr lang="en-US" sz="4000" dirty="0"/>
          </a:p>
        </p:txBody>
      </p:sp>
      <p:sp>
        <p:nvSpPr>
          <p:cNvPr id="36" name="TextBox 35"/>
          <p:cNvSpPr txBox="1"/>
          <p:nvPr/>
        </p:nvSpPr>
        <p:spPr>
          <a:xfrm>
            <a:off x="2926772" y="663714"/>
            <a:ext cx="4159827" cy="707886"/>
          </a:xfrm>
          <a:prstGeom prst="rect">
            <a:avLst/>
          </a:prstGeom>
          <a:noFill/>
        </p:spPr>
        <p:txBody>
          <a:bodyPr wrap="square" rtlCol="0">
            <a:spAutoFit/>
          </a:bodyPr>
          <a:lstStyle/>
          <a:p>
            <a:r>
              <a:rPr lang="en-US" sz="4000" b="1" dirty="0" smtClean="0"/>
              <a:t>Viking invasions</a:t>
            </a:r>
            <a:endParaRPr lang="en-US" sz="40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hlinkClick r:id="rId2"/>
              </a:rPr>
              <a:t>http://www.ancient.eu.com/news/3574/</a:t>
            </a:r>
            <a:endParaRPr lang="en-US" dirty="0" smtClean="0"/>
          </a:p>
          <a:p>
            <a:r>
              <a:rPr lang="en-US" dirty="0" smtClean="0"/>
              <a:t>http://www.bibliotecapleyades.net/merovingians/merovingios_01a.htm</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135</TotalTime>
  <Words>441</Words>
  <Application>Microsoft Office PowerPoint</Application>
  <PresentationFormat>On-screen Show (4:3)</PresentationFormat>
  <Paragraphs>39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Angles</vt:lpstr>
      <vt:lpstr>12.1 Frankish Rulers</vt:lpstr>
      <vt:lpstr>Significant People</vt:lpstr>
      <vt:lpstr>Key Terms</vt:lpstr>
      <vt:lpstr>THE VIKINGS </vt:lpstr>
      <vt:lpstr>Guided Reading </vt:lpstr>
      <vt:lpstr> about the Merovingian's </vt:lpstr>
      <vt:lpstr>Map of the middle ages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12.1 Frankish Rulers</dc:title>
  <dc:creator>MVR3</dc:creator>
  <cp:lastModifiedBy>Nick David Cokley</cp:lastModifiedBy>
  <cp:revision>22</cp:revision>
  <dcterms:created xsi:type="dcterms:W3CDTF">2014-03-04T15:37:44Z</dcterms:created>
  <dcterms:modified xsi:type="dcterms:W3CDTF">2014-03-06T16:32:19Z</dcterms:modified>
</cp:coreProperties>
</file>