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218"/>
    <a:srgbClr val="B82FCF"/>
    <a:srgbClr val="FA12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lumMod val="85000"/>
                <a:lumOff val="15000"/>
              </a:schemeClr>
            </a:gs>
            <a:gs pos="29000">
              <a:schemeClr val="bg1">
                <a:lumMod val="85000"/>
                <a:lumOff val="15000"/>
              </a:schemeClr>
            </a:gs>
            <a:gs pos="80000">
              <a:srgbClr val="FA1218"/>
            </a:gs>
            <a:gs pos="62000">
              <a:schemeClr val="bg1">
                <a:lumMod val="85000"/>
                <a:lumOff val="15000"/>
              </a:schemeClr>
            </a:gs>
            <a:gs pos="47000">
              <a:srgbClr val="B82FCF"/>
            </a:gs>
            <a:gs pos="16000">
              <a:schemeClr val="accent6">
                <a:lumMod val="75000"/>
                <a:lumOff val="25000"/>
              </a:schemeClr>
            </a:gs>
            <a:gs pos="96000">
              <a:schemeClr val="bg1">
                <a:lumMod val="85000"/>
                <a:lumOff val="1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920AAA-AE08-4336-A217-FF1F52AED677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352F739-3210-419D-8BA8-1D5793875C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cientdigger.com/" TargetMode="External"/><Relationship Id="rId2" Type="http://schemas.openxmlformats.org/officeDocument/2006/relationships/hyperlink" Target="http://www.yourchildlear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ademicapparel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 section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By: Claire Schulte </a:t>
            </a:r>
          </a:p>
          <a:p>
            <a:r>
              <a:rPr lang="en-US" dirty="0" smtClean="0"/>
              <a:t>Emily </a:t>
            </a:r>
            <a:r>
              <a:rPr lang="en-US" dirty="0" err="1" smtClean="0"/>
              <a:t>Huesgen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Bobbi Francis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80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www.yourchildlearns.com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www.ancientdigger.com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usatoday30.usatoday.com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www.academicapparel.com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Snippets-and-slappits.blogspot.com</a:t>
            </a:r>
          </a:p>
          <a:p>
            <a:pPr>
              <a:buNone/>
            </a:pPr>
            <a:r>
              <a:rPr lang="en-US" dirty="0" smtClean="0"/>
              <a:t>Izquotes.com</a:t>
            </a:r>
          </a:p>
          <a:p>
            <a:pPr>
              <a:buNone/>
            </a:pPr>
            <a:r>
              <a:rPr lang="en-US" dirty="0" smtClean="0"/>
              <a:t>WORLD HISTORY (Red book) </a:t>
            </a:r>
          </a:p>
          <a:p>
            <a:pPr>
              <a:buNone/>
            </a:pPr>
            <a:r>
              <a:rPr lang="en-US" dirty="0" smtClean="0"/>
              <a:t>WORLD HISTORY (</a:t>
            </a:r>
            <a:r>
              <a:rPr lang="en-US" smtClean="0"/>
              <a:t>Blue book 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9067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</a:t>
            </a:r>
            <a:br>
              <a:rPr lang="en-US" dirty="0" smtClean="0"/>
            </a:br>
            <a:r>
              <a:rPr lang="en-US" dirty="0" smtClean="0"/>
              <a:t> 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Money Economy – (Economy Based on Money)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Money Economy led to the use of banking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Money chargers determined to value of various currency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exchanged for another currency equal in value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first form of bankers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Guilds –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Business associations where merchants and artisans organized them selves into in the AD 1100’s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Each guild had a separate primary function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Masters </a:t>
            </a:r>
            <a:r>
              <a:rPr lang="en-US" dirty="0"/>
              <a:t>	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7558338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</a:t>
            </a:r>
            <a:br>
              <a:rPr lang="en-US" dirty="0" smtClean="0"/>
            </a:br>
            <a:r>
              <a:rPr lang="en-US" dirty="0" smtClean="0"/>
              <a:t>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685800" lvl="2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Masters-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Were artisans who owned their own supplies such as shops and tools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Employed less skilled artisans as helpers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Controlled craft guilds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Apprentices-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Worked for a master without pay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Part of ones apprenticeship to become a master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Journeymen -</a:t>
            </a:r>
          </a:p>
          <a:p>
            <a:pPr marL="1074420" lvl="2" indent="-342900">
              <a:buFont typeface="Wingdings" pitchFamily="2" charset="2"/>
              <a:buChar char="§"/>
            </a:pPr>
            <a:r>
              <a:rPr lang="en-US" dirty="0" smtClean="0"/>
              <a:t>Apprentice that receives pay </a:t>
            </a:r>
          </a:p>
          <a:p>
            <a:pPr marL="1074420" lvl="2" indent="-342900">
              <a:buFont typeface="Wingdings" pitchFamily="2" charset="2"/>
              <a:buChar char="§"/>
            </a:pPr>
            <a:r>
              <a:rPr lang="en-US" dirty="0" smtClean="0"/>
              <a:t>Could only work under a master </a:t>
            </a:r>
          </a:p>
          <a:p>
            <a:pPr marL="1074420" lvl="2" indent="-342900">
              <a:buFont typeface="Wingdings" pitchFamily="2" charset="2"/>
              <a:buChar char="§"/>
            </a:pPr>
            <a:r>
              <a:rPr lang="en-US" dirty="0" smtClean="0"/>
              <a:t>To become a master they had to submit a special sample of work – a masterpiece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Charters –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Documents that gave them the right to control their own affairs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Many towns remained part of a kingdom or feudal territory 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0448618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</a:t>
            </a:r>
            <a:br>
              <a:rPr lang="en-US" dirty="0" smtClean="0"/>
            </a:br>
            <a:r>
              <a:rPr lang="en-US" dirty="0" smtClean="0"/>
              <a:t> 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Scholasticism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New type of learning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Emphasized reason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Faith in interpretation of Christian doctrine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Sought to reconcile philosophy with church teachings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Troubadours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Composed lyrical poems and songs about love and feasts of knights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Helped define the ideal knights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Celebrated in code of chivalry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Vernacular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Languages of everyday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Instead of </a:t>
            </a:r>
            <a:r>
              <a:rPr lang="en-US" dirty="0" err="1" smtClean="0"/>
              <a:t>latin</a:t>
            </a:r>
            <a:r>
              <a:rPr lang="en-US" dirty="0" smtClean="0"/>
              <a:t> people spoke languages of their country </a:t>
            </a:r>
            <a:endParaRPr lang="en-US" dirty="0"/>
          </a:p>
        </p:txBody>
      </p:sp>
      <p:pic>
        <p:nvPicPr>
          <p:cNvPr id="3074" name="Picture 2" descr="H:\New folder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8505" y="0"/>
            <a:ext cx="4565495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71321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:\New folder\unname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066522"/>
            <a:ext cx="1371600" cy="1791478"/>
          </a:xfrm>
          <a:prstGeom prst="rect">
            <a:avLst/>
          </a:prstGeom>
          <a:noFill/>
        </p:spPr>
      </p:pic>
      <p:pic>
        <p:nvPicPr>
          <p:cNvPr id="2051" name="Picture 3" descr="H:\New folder\unna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6999" y="4991100"/>
            <a:ext cx="2667001" cy="1866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:\map-of-europe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114800" y="0"/>
            <a:ext cx="5029200" cy="502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People</a:t>
            </a:r>
            <a:br>
              <a:rPr lang="en-US" dirty="0" smtClean="0"/>
            </a:br>
            <a:r>
              <a:rPr lang="en-US" dirty="0" smtClean="0"/>
              <a:t>and Places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Venice –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Italian town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Controlled Mediterranean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Trade with Pisa and Genoa after 1200 AD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Flanders –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Region including present day northern France and southern  Belgium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Center of trade in Europe’s Northern coast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Champagne –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Famous fair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Eastern France located in almost the exact center of Europe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Bologna</a:t>
            </a:r>
            <a:r>
              <a:rPr lang="en-US" dirty="0"/>
              <a:t> </a:t>
            </a:r>
            <a:r>
              <a:rPr lang="en-US" dirty="0" smtClean="0"/>
              <a:t>–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Italy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Specialized in law and medicine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Law School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Thomas Aquinas –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Most important scholastic thinker in AD1200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Summa </a:t>
            </a:r>
            <a:r>
              <a:rPr lang="en-US" dirty="0" err="1" smtClean="0"/>
              <a:t>Theologica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Reasoning was that Gods gift could answer questions to basic philosophical questions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Dante Alighieri –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Wrote The Devine Comedy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 poem about an imaginary journey from Hell to Heaven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Geoffrey Chaucer –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Wrote The Canterbury tales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96389717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pg 322) Heavier Plow, collar harness </a:t>
            </a:r>
          </a:p>
          <a:p>
            <a:r>
              <a:rPr lang="en-US" dirty="0" smtClean="0"/>
              <a:t>2. pg 323-324) Location : Western Europe </a:t>
            </a:r>
          </a:p>
          <a:p>
            <a:pPr lvl="1"/>
            <a:r>
              <a:rPr lang="en-US" dirty="0" smtClean="0"/>
              <a:t>Construction : Well traveled roads, waterways, walls were built around towns </a:t>
            </a:r>
          </a:p>
          <a:p>
            <a:pPr lvl="1">
              <a:buNone/>
            </a:pPr>
            <a:r>
              <a:rPr lang="en-US" dirty="0" smtClean="0"/>
              <a:t>Result : No sanitation which caused many diseases  </a:t>
            </a:r>
          </a:p>
          <a:p>
            <a:r>
              <a:rPr lang="en-US" dirty="0" smtClean="0"/>
              <a:t>3. pg 323) Barter was replaced by Money Economy</a:t>
            </a:r>
          </a:p>
          <a:p>
            <a:r>
              <a:rPr lang="en-US" dirty="0" smtClean="0"/>
              <a:t>4. pg 324) maintain monopoly </a:t>
            </a:r>
          </a:p>
          <a:p>
            <a:r>
              <a:rPr lang="en-US" dirty="0" smtClean="0"/>
              <a:t>5. pg325) Were merchants, bankers, and artisans; organized municipalities </a:t>
            </a:r>
          </a:p>
          <a:p>
            <a:r>
              <a:rPr lang="en-US" dirty="0" smtClean="0"/>
              <a:t>6. pg 326) Law, Medicine, liberal arts, Theology </a:t>
            </a:r>
          </a:p>
          <a:p>
            <a:r>
              <a:rPr lang="en-US" dirty="0" smtClean="0"/>
              <a:t>7.pg 326) emphasized reason as well as faith </a:t>
            </a:r>
          </a:p>
          <a:p>
            <a:r>
              <a:rPr lang="en-US" dirty="0" smtClean="0"/>
              <a:t>8. pg 328) Everyday speech </a:t>
            </a:r>
          </a:p>
          <a:p>
            <a:r>
              <a:rPr lang="en-US" dirty="0" smtClean="0"/>
              <a:t>9. pg 328) stone beams, thinner walls, stained glass, pointed arches. </a:t>
            </a:r>
          </a:p>
        </p:txBody>
      </p:sp>
    </p:spTree>
    <p:extLst>
      <p:ext uri="{BB962C8B-B14F-4D97-AF65-F5344CB8AC3E}">
        <p14:creationId xmlns="" xmlns:p14="http://schemas.microsoft.com/office/powerpoint/2010/main" val="40100407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Plague affected Constantinople </a:t>
            </a:r>
            <a:endParaRPr lang="en-US" dirty="0"/>
          </a:p>
        </p:txBody>
      </p:sp>
      <p:pic>
        <p:nvPicPr>
          <p:cNvPr id="5122" name="Picture 2" descr="H:\New folder\plagu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629400" y="2263422"/>
            <a:ext cx="2514600" cy="45945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828800"/>
            <a:ext cx="5943600" cy="397031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AD 542 Constantinople was struck with The Black Death or the bubonic plague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This particular strain took place during the 15</a:t>
            </a:r>
            <a:r>
              <a:rPr lang="en-US" baseline="30000" dirty="0" smtClean="0"/>
              <a:t>th</a:t>
            </a:r>
            <a:r>
              <a:rPr lang="en-US" dirty="0" smtClean="0"/>
              <a:t> century during Justinian’s reign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People feared the Black Death would annihilate the human race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Justinian had caught  the disease and survived but it left him with a different mind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Constantinople was flooded with dead bodies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Dumped where ever there was room available, water, burned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Work slacked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People afraid to leave their homes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Ring around the </a:t>
            </a:r>
            <a:r>
              <a:rPr lang="en-US" dirty="0" err="1" smtClean="0"/>
              <a:t>Rosies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8525007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New folder\unna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965" y="0"/>
            <a:ext cx="3497036" cy="266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Extensive </a:t>
            </a:r>
            <a:br>
              <a:rPr lang="en-US" dirty="0" smtClean="0"/>
            </a:b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Language of the late medieval literature </a:t>
            </a:r>
          </a:p>
          <a:p>
            <a:pPr>
              <a:buNone/>
            </a:pPr>
            <a:r>
              <a:rPr lang="en-US" dirty="0" smtClean="0"/>
              <a:t>Was vernacular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Writing made literature accessible to commoners with the use of vernacular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AD 1300 big literary works in vernacular appeared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Early Medieval churches were built with the styles of Roman and Byzantine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Romanesque cathedrals were replaced with a style called gothic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Gothic cathedrals were more open compared to Romanesque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New folder\france-notre-dame-cathed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6440" y="0"/>
            <a:ext cx="3337560" cy="2670048"/>
          </a:xfrm>
          <a:prstGeom prst="rect">
            <a:avLst/>
          </a:prstGeom>
          <a:noFill/>
        </p:spPr>
      </p:pic>
      <p:pic>
        <p:nvPicPr>
          <p:cNvPr id="1026" name="Picture 2" descr="H:\gothic cathedr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0" y="3810000"/>
            <a:ext cx="4064000" cy="304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br>
              <a:rPr lang="en-US" dirty="0" smtClean="0"/>
            </a:br>
            <a:r>
              <a:rPr lang="en-US" dirty="0" smtClean="0"/>
              <a:t>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Banking and trade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 money economy emerged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People began investing in trade to make a profit known as commercial capitalism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Medieval towns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Were surrounded by large and expensive stone walls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had narrow, winding streets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Crowed houses causing fire hazards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Smelled bad and had awful air pollution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Water pollution was hazardous from butchers depositing blood and other waste products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Rivers were not for drinking water 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Gothic style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First appeared in the twelfth century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Brought to perfection in the thirteenth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Two innovations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One was the round barrel vault with ribbed vaults</a:t>
            </a:r>
          </a:p>
          <a:p>
            <a:pPr lvl="1">
              <a:buNone/>
            </a:pPr>
            <a:r>
              <a:rPr lang="en-US" dirty="0" smtClean="0"/>
              <a:t>And pointed arches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The flying buttresses a heavy arch support of stone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130</TotalTime>
  <Words>709</Words>
  <Application>Microsoft Office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Chapter 13 section 2 </vt:lpstr>
      <vt:lpstr>Key  Terms </vt:lpstr>
      <vt:lpstr>Key  Terms</vt:lpstr>
      <vt:lpstr>Key   Terms </vt:lpstr>
      <vt:lpstr>People and Places  </vt:lpstr>
      <vt:lpstr>Guided reading </vt:lpstr>
      <vt:lpstr>How the Plague affected Constantinople </vt:lpstr>
      <vt:lpstr>Extensive  Information</vt:lpstr>
      <vt:lpstr>Additional  Information </vt:lpstr>
      <vt:lpstr>Works Cited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section 2</dc:title>
  <dc:creator>MVR3</dc:creator>
  <cp:lastModifiedBy>MVR3</cp:lastModifiedBy>
  <cp:revision>15</cp:revision>
  <dcterms:created xsi:type="dcterms:W3CDTF">2014-03-06T15:37:09Z</dcterms:created>
  <dcterms:modified xsi:type="dcterms:W3CDTF">2014-03-10T15:20:26Z</dcterms:modified>
</cp:coreProperties>
</file>