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1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3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5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8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9C418-099D-47F8-A9C1-9AA9843159AF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DB0C-04D5-409D-A44F-B4944BDD20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2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57855" cy="6859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7924800" cy="1828800"/>
          </a:xfrm>
          <a:noFill/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Informal Roman" panose="030604020304060B0204" pitchFamily="66" charset="0"/>
              </a:rPr>
              <a:t>Chapter 16 Section 4</a:t>
            </a:r>
            <a:br>
              <a:rPr lang="en-US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Informal Roman" panose="030604020304060B0204" pitchFamily="66" charset="0"/>
              </a:rPr>
            </a:br>
            <a:r>
              <a:rPr lang="en-US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Informal Roman" panose="030604020304060B0204" pitchFamily="66" charset="0"/>
              </a:rPr>
              <a:t>The Spread of Protestantism</a:t>
            </a:r>
            <a:endParaRPr lang="en-US" sz="54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Informal Roman" panose="030604020304060B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572" y="3886200"/>
            <a:ext cx="7239000" cy="1600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RikkiJo Carrier, Grant Harfst, Damian King</a:t>
            </a:r>
          </a:p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b="1" baseline="30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hour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1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983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65564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Kristen ITC" panose="03050502040202030202" pitchFamily="66" charset="0"/>
              </a:rPr>
              <a:t>Theocracy: </a:t>
            </a:r>
            <a:r>
              <a:rPr lang="en-US" sz="2000" dirty="0" smtClean="0">
                <a:latin typeface="Kristen ITC" panose="03050502040202030202" pitchFamily="66" charset="0"/>
              </a:rPr>
              <a:t>Church-run state. </a:t>
            </a:r>
          </a:p>
          <a:p>
            <a:endParaRPr lang="en-US" sz="2000" dirty="0" smtClean="0">
              <a:latin typeface="Kristen ITC" panose="03050502040202030202" pitchFamily="66" charset="0"/>
            </a:endParaRPr>
          </a:p>
          <a:p>
            <a:r>
              <a:rPr lang="en-US" sz="2000" u="sng" dirty="0" smtClean="0">
                <a:latin typeface="Kristen ITC" panose="03050502040202030202" pitchFamily="66" charset="0"/>
              </a:rPr>
              <a:t>Predestination: </a:t>
            </a:r>
            <a:r>
              <a:rPr lang="en-US" sz="2000" dirty="0" smtClean="0">
                <a:latin typeface="Kristen ITC" panose="03050502040202030202" pitchFamily="66" charset="0"/>
              </a:rPr>
              <a:t>A doctrine that states everyone's fate it determined by god.</a:t>
            </a:r>
          </a:p>
        </p:txBody>
      </p:sp>
    </p:spTree>
    <p:extLst>
      <p:ext uri="{BB962C8B-B14F-4D97-AF65-F5344CB8AC3E}">
        <p14:creationId xmlns:p14="http://schemas.microsoft.com/office/powerpoint/2010/main" val="7860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83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1430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risten ITC" panose="03050502040202030202" pitchFamily="66" charset="0"/>
              </a:rPr>
              <a:t>Huldrych Zwingli: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Kristen ITC" panose="03050502040202030202" pitchFamily="66" charset="0"/>
              </a:rPr>
              <a:t>lived </a:t>
            </a:r>
            <a:r>
              <a:rPr lang="en-US" sz="2400" dirty="0" smtClean="0">
                <a:latin typeface="Kristen ITC" panose="03050502040202030202" pitchFamily="66" charset="0"/>
              </a:rPr>
              <a:t>from 1484 to 1531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3" b="100000" l="0" r="100000">
                        <a14:foregroundMark x1="14410" y1="19091" x2="14410" y2="19091"/>
                        <a14:foregroundMark x1="77293" y1="19091" x2="77293" y2="19091"/>
                        <a14:foregroundMark x1="59825" y1="15000" x2="59825" y2="15000"/>
                        <a14:foregroundMark x1="53712" y1="95000" x2="53712" y2="95000"/>
                        <a14:foregroundMark x1="87336" y1="93182" x2="87336" y2="93182"/>
                        <a14:foregroundMark x1="6114" y1="92727" x2="6114" y2="92727"/>
                        <a14:foregroundMark x1="4803" y1="83182" x2="4803" y2="8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6786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4576" y="3352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risten ITC" panose="03050502040202030202" pitchFamily="66" charset="0"/>
              </a:rPr>
              <a:t>John Calvin: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Kristen ITC" panose="03050502040202030202" pitchFamily="66" charset="0"/>
              </a:rPr>
              <a:t>Reformer</a:t>
            </a:r>
            <a:endParaRPr lang="en-US" sz="2400" dirty="0" smtClean="0">
              <a:latin typeface="Kristen ITC" panose="03050502040202030202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6" b="99107" l="4911" r="89286">
                        <a14:foregroundMark x1="28571" y1="29018" x2="28571" y2="29018"/>
                        <a14:foregroundMark x1="36607" y1="19196" x2="36607" y2="19196"/>
                        <a14:foregroundMark x1="43750" y1="13839" x2="43750" y2="13839"/>
                        <a14:foregroundMark x1="15625" y1="83482" x2="15625" y2="83482"/>
                        <a14:foregroundMark x1="15625" y1="82589" x2="15625" y2="82589"/>
                        <a14:foregroundMark x1="24107" y1="87946" x2="24107" y2="87946"/>
                        <a14:foregroundMark x1="13839" y1="93750" x2="13839" y2="93750"/>
                        <a14:foregroundMark x1="11161" y1="74107" x2="11161" y2="74107"/>
                        <a14:foregroundMark x1="8482" y1="89732" x2="8482" y2="8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76" y="307083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8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7863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9906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The </a:t>
            </a:r>
            <a:r>
              <a:rPr lang="en-US" sz="2000" dirty="0" smtClean="0">
                <a:latin typeface="Kristen ITC" panose="03050502040202030202" pitchFamily="66" charset="0"/>
              </a:rPr>
              <a:t>Anabaptist</a:t>
            </a:r>
            <a:r>
              <a:rPr lang="en-US" sz="2000" dirty="0" smtClean="0">
                <a:latin typeface="Kristen ITC" panose="03050502040202030202" pitchFamily="66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Kristen ITC" panose="03050502040202030202" pitchFamily="66" charset="0"/>
              </a:rPr>
              <a:t>protestant groups in Europe were called Antibaptist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54" y="838200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5521" y="3048000"/>
            <a:ext cx="6538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risten ITC" pitchFamily="66" charset="0"/>
              </a:rPr>
              <a:t>Henry VIII: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Kristen ITC" pitchFamily="66" charset="0"/>
              </a:rPr>
              <a:t> married to Catherine of Aragon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Kristen ITC" pitchFamily="66" charset="0"/>
              </a:rPr>
              <a:t> 6 children but only Mary survived.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Kristen ITC" pitchFamily="66" charset="0"/>
              </a:rPr>
              <a:t> Henry needed a male </a:t>
            </a:r>
            <a:r>
              <a:rPr lang="en-US" dirty="0" smtClean="0">
                <a:latin typeface="Kristen ITC" pitchFamily="66" charset="0"/>
              </a:rPr>
              <a:t>heir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 smtClean="0">
                <a:latin typeface="Kristen ITC" pitchFamily="66" charset="0"/>
              </a:rPr>
              <a:t>to take the thrown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263166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0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0"/>
            <a:ext cx="9157855" cy="6858000"/>
          </a:xfr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Kristen ITC" pitchFamily="66" charset="0"/>
              </a:rPr>
              <a:t>Catherine of Aragon </a:t>
            </a:r>
            <a:endParaRPr lang="en-US" sz="20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Kristen ITC" pitchFamily="66" charset="0"/>
              </a:rPr>
              <a:t>Queen of England </a:t>
            </a:r>
            <a:endParaRPr lang="en-US" sz="20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Kristen ITC" pitchFamily="66" charset="0"/>
              </a:rPr>
              <a:t>from </a:t>
            </a:r>
            <a:r>
              <a:rPr lang="en-US" sz="2000" dirty="0">
                <a:solidFill>
                  <a:schemeClr val="bg1"/>
                </a:solidFill>
                <a:latin typeface="Kristen ITC" pitchFamily="66" charset="0"/>
              </a:rPr>
              <a:t>1509 until 1533 </a:t>
            </a:r>
            <a:endParaRPr lang="en-US" sz="2000" dirty="0" smtClean="0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1809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36576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risten ITC" pitchFamily="66" charset="0"/>
              </a:rPr>
              <a:t>Anne </a:t>
            </a:r>
            <a:r>
              <a:rPr lang="en-US" dirty="0" smtClean="0">
                <a:latin typeface="Kristen ITC" pitchFamily="66" charset="0"/>
              </a:rPr>
              <a:t>Boleyn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>
                <a:latin typeface="Kristen ITC" pitchFamily="66" charset="0"/>
              </a:rPr>
              <a:t>Queen of England </a:t>
            </a:r>
            <a:endParaRPr lang="en-US" dirty="0" smtClean="0">
              <a:latin typeface="Kristen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Kristen ITC" pitchFamily="66" charset="0"/>
              </a:rPr>
              <a:t>from </a:t>
            </a:r>
            <a:r>
              <a:rPr lang="en-US" dirty="0">
                <a:latin typeface="Kristen ITC" pitchFamily="66" charset="0"/>
              </a:rPr>
              <a:t>1533 to </a:t>
            </a:r>
            <a:r>
              <a:rPr lang="en-US" dirty="0" smtClean="0">
                <a:latin typeface="Kristen ITC" pitchFamily="66" charset="0"/>
              </a:rPr>
              <a:t>1536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3147715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9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50927" cy="6838397"/>
          </a:xfrm>
        </p:spPr>
      </p:pic>
      <p:sp>
        <p:nvSpPr>
          <p:cNvPr id="5" name="TextBox 4"/>
          <p:cNvSpPr txBox="1"/>
          <p:nvPr/>
        </p:nvSpPr>
        <p:spPr>
          <a:xfrm>
            <a:off x="152400" y="166255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Queen </a:t>
            </a:r>
            <a:r>
              <a:rPr lang="en-US" dirty="0">
                <a:solidFill>
                  <a:srgbClr val="FF0000"/>
                </a:solidFill>
                <a:latin typeface="Kristen ITC" pitchFamily="66" charset="0"/>
              </a:rPr>
              <a:t>Mary I of 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England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Kristen ITC" pitchFamily="66" charset="0"/>
              </a:rPr>
              <a:t>born February 18, 1516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Kristen ITC" pitchFamily="66" charset="0"/>
              </a:rPr>
              <a:t>the daughter of </a:t>
            </a:r>
            <a:r>
              <a:rPr lang="en-US" b="1" dirty="0">
                <a:solidFill>
                  <a:srgbClr val="FF0000"/>
                </a:solidFill>
                <a:latin typeface="Kristen ITC" pitchFamily="66" charset="0"/>
              </a:rPr>
              <a:t>King Henry VIII</a:t>
            </a:r>
            <a:r>
              <a:rPr lang="en-US" dirty="0">
                <a:solidFill>
                  <a:srgbClr val="FF0000"/>
                </a:solidFill>
                <a:latin typeface="Kristen ITC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and Catherine </a:t>
            </a:r>
            <a:r>
              <a:rPr lang="en-US" dirty="0">
                <a:solidFill>
                  <a:srgbClr val="FF0000"/>
                </a:solidFill>
                <a:latin typeface="Kristen ITC" pitchFamily="66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Kristen ITC" pitchFamily="66" charset="0"/>
              </a:rPr>
              <a:t>Aragon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9" y="304800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3352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risten ITC" pitchFamily="66" charset="0"/>
              </a:rPr>
              <a:t>Elizabeth I </a:t>
            </a:r>
            <a:endParaRPr lang="en-US" dirty="0" smtClean="0">
              <a:latin typeface="Kristen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>
                <a:latin typeface="Kristen ITC" pitchFamily="66" charset="0"/>
              </a:rPr>
              <a:t>Q</a:t>
            </a:r>
            <a:r>
              <a:rPr lang="en-US" dirty="0" smtClean="0">
                <a:latin typeface="Kristen ITC" pitchFamily="66" charset="0"/>
              </a:rPr>
              <a:t>ueen of </a:t>
            </a:r>
            <a:r>
              <a:rPr lang="en-US" dirty="0">
                <a:latin typeface="Kristen ITC" pitchFamily="66" charset="0"/>
              </a:rPr>
              <a:t>England and </a:t>
            </a:r>
            <a:r>
              <a:rPr lang="en-US" dirty="0" smtClean="0">
                <a:latin typeface="Kristen ITC" pitchFamily="66" charset="0"/>
              </a:rPr>
              <a:t>Ireland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Kristen ITC" pitchFamily="66" charset="0"/>
              </a:rPr>
              <a:t> </a:t>
            </a:r>
            <a:r>
              <a:rPr lang="en-US" dirty="0">
                <a:latin typeface="Kristen ITC" pitchFamily="66" charset="0"/>
              </a:rPr>
              <a:t>F</a:t>
            </a:r>
            <a:r>
              <a:rPr lang="en-US" dirty="0" smtClean="0">
                <a:latin typeface="Kristen ITC" pitchFamily="66" charset="0"/>
              </a:rPr>
              <a:t>rom </a:t>
            </a:r>
            <a:r>
              <a:rPr lang="en-US" dirty="0">
                <a:latin typeface="Kristen ITC" pitchFamily="66" charset="0"/>
              </a:rPr>
              <a:t>17 November 1558 until her death. </a:t>
            </a:r>
            <a:endParaRPr lang="en-US" dirty="0" smtClean="0">
              <a:latin typeface="Kristen ITC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1981200" cy="29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0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33400"/>
            <a:ext cx="9296400" cy="747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838200" y="3429000"/>
            <a:ext cx="3429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320495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urich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28800" y="4572000"/>
            <a:ext cx="2209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4615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eneva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073" cy="6843985"/>
          </a:xfr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48006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Kristen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Kristen ITC" pitchFamily="66" charset="0"/>
              </a:rPr>
              <a:t>Protestant Reformation in Europe formed one of the most significant periods of European history </a:t>
            </a:r>
            <a:endParaRPr lang="en-US" sz="16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it </a:t>
            </a:r>
            <a:r>
              <a:rPr lang="en-US" sz="1600" dirty="0">
                <a:solidFill>
                  <a:schemeClr val="bg1"/>
                </a:solidFill>
                <a:latin typeface="Kristen ITC" pitchFamily="66" charset="0"/>
              </a:rPr>
              <a:t>broke the almighty power of the Catholic Church </a:t>
            </a:r>
            <a:endParaRPr lang="en-US" sz="1600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en-US" sz="1600" dirty="0">
              <a:solidFill>
                <a:schemeClr val="bg1"/>
              </a:solidFill>
              <a:latin typeface="Kristen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All of </a:t>
            </a:r>
            <a:r>
              <a:rPr lang="en-US" sz="1600" dirty="0">
                <a:solidFill>
                  <a:schemeClr val="bg1"/>
                </a:solidFill>
                <a:latin typeface="Kristen ITC" pitchFamily="66" charset="0"/>
              </a:rPr>
              <a:t>Henrys wives </a:t>
            </a:r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were: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1.Catherine </a:t>
            </a:r>
            <a:r>
              <a:rPr lang="en-US" sz="1600" dirty="0">
                <a:solidFill>
                  <a:schemeClr val="bg1"/>
                </a:solidFill>
                <a:latin typeface="Kristen ITC" pitchFamily="66" charset="0"/>
              </a:rPr>
              <a:t>of </a:t>
            </a:r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Aragon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2. Anne Boleyn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3.Jane Seymour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4. Anne </a:t>
            </a:r>
            <a:r>
              <a:rPr lang="en-US" sz="1600" dirty="0">
                <a:solidFill>
                  <a:schemeClr val="bg1"/>
                </a:solidFill>
                <a:latin typeface="Kristen ITC" pitchFamily="66" charset="0"/>
              </a:rPr>
              <a:t>of </a:t>
            </a:r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Cleves</a:t>
            </a:r>
            <a:endParaRPr lang="en-US" sz="1600" dirty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Kristen ITC" pitchFamily="66" charset="0"/>
              </a:rPr>
              <a:t>5.Catherine </a:t>
            </a:r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Howard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6. Catherine </a:t>
            </a:r>
            <a:r>
              <a:rPr lang="en-US" sz="1600" dirty="0">
                <a:solidFill>
                  <a:schemeClr val="bg1"/>
                </a:solidFill>
                <a:latin typeface="Kristen ITC" pitchFamily="66" charset="0"/>
              </a:rPr>
              <a:t>Parr</a:t>
            </a:r>
          </a:p>
          <a:p>
            <a:endParaRPr lang="en-US" sz="1600" dirty="0">
              <a:solidFill>
                <a:schemeClr val="bg1"/>
              </a:solidFill>
              <a:latin typeface="Kristen ITC" pitchFamily="66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en-US" sz="1600" dirty="0">
              <a:solidFill>
                <a:schemeClr val="bg1"/>
              </a:solidFill>
              <a:latin typeface="Kristen ITC" pitchFamily="66" charset="0"/>
            </a:endParaRPr>
          </a:p>
          <a:p>
            <a:endParaRPr lang="en-US" sz="1600" dirty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Kristen ITC" pitchFamily="66" charset="0"/>
              </a:rPr>
              <a:t>Luther's ninety-five </a:t>
            </a:r>
            <a:r>
              <a:rPr lang="en-US" sz="2000" b="1" dirty="0" smtClean="0">
                <a:solidFill>
                  <a:schemeClr val="bg1"/>
                </a:solidFill>
                <a:latin typeface="Kristen ITC" pitchFamily="66" charset="0"/>
              </a:rPr>
              <a:t>theses: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Kristen ITC" pitchFamily="66" charset="0"/>
              </a:rPr>
              <a:t>centers on practices within the Catholic </a:t>
            </a:r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church </a:t>
            </a:r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regarding: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Kristen ITC" pitchFamily="66" charset="0"/>
              </a:rPr>
              <a:t> baptism and absolution</a:t>
            </a:r>
            <a:endParaRPr lang="en-US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en-US" dirty="0">
              <a:solidFill>
                <a:schemeClr val="bg1"/>
              </a:solidFill>
              <a:latin typeface="Kristen ITC" pitchFamily="66" charset="0"/>
            </a:endParaRPr>
          </a:p>
          <a:p>
            <a:endParaRPr lang="en-US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7073" y="4394997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Kristen ITC" pitchFamily="66" charset="0"/>
              </a:rPr>
              <a:t>John Calvin</a:t>
            </a:r>
          </a:p>
          <a:p>
            <a:r>
              <a:rPr lang="en-US" dirty="0" smtClean="0">
                <a:solidFill>
                  <a:schemeClr val="bg1"/>
                </a:solidFill>
                <a:latin typeface="Kristen ITC" pitchFamily="66" charset="0"/>
              </a:rPr>
              <a:t>Parents:</a:t>
            </a:r>
          </a:p>
          <a:p>
            <a:r>
              <a:rPr lang="fr-FR" dirty="0" smtClean="0">
                <a:solidFill>
                  <a:schemeClr val="bg1"/>
                </a:solidFill>
                <a:latin typeface="Kristen ITC" pitchFamily="66" charset="0"/>
              </a:rPr>
              <a:t>Gérard Cauvin, Jeanne le Franc</a:t>
            </a:r>
            <a:endParaRPr lang="en-US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7073" y="2699726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Kristen ITC" pitchFamily="66" charset="0"/>
              </a:rPr>
              <a:t>Elizabeth I</a:t>
            </a:r>
          </a:p>
          <a:p>
            <a:r>
              <a:rPr lang="en-US" dirty="0" smtClean="0">
                <a:solidFill>
                  <a:schemeClr val="bg1"/>
                </a:solidFill>
                <a:latin typeface="Kristen ITC" pitchFamily="66" charset="0"/>
              </a:rPr>
              <a:t>Born: September 7, 1533, Palace of Placentia, Greenwich, United Kingdom</a:t>
            </a:r>
            <a:endParaRPr lang="en-US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7073" y="562303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Kristen ITC" pitchFamily="66" charset="0"/>
              </a:rPr>
              <a:t>Anne Boleyn</a:t>
            </a:r>
          </a:p>
          <a:p>
            <a:r>
              <a:rPr lang="en-US" dirty="0" smtClean="0">
                <a:solidFill>
                  <a:schemeClr val="bg1"/>
                </a:solidFill>
                <a:latin typeface="Kristen ITC" pitchFamily="66" charset="0"/>
              </a:rPr>
              <a:t>Died: May 19, 1536, Tower of London, London, United Kingdom</a:t>
            </a:r>
            <a:endParaRPr lang="en-US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1709" y="1023326"/>
            <a:ext cx="4322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Kristen ITC" panose="03050502040202030202" pitchFamily="66" charset="0"/>
              </a:rPr>
              <a:t>Huldrych</a:t>
            </a:r>
            <a:r>
              <a:rPr lang="en-US" b="1" dirty="0">
                <a:solidFill>
                  <a:srgbClr val="FF0000"/>
                </a:solidFill>
                <a:latin typeface="Kristen ITC" panose="03050502040202030202" pitchFamily="66" charset="0"/>
              </a:rPr>
              <a:t> Zwingli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  <a:latin typeface="Kristen ITC" pitchFamily="66" charset="0"/>
              </a:rPr>
              <a:t>Father:</a:t>
            </a:r>
            <a:r>
              <a:rPr lang="en-US" dirty="0">
                <a:solidFill>
                  <a:schemeClr val="bg1"/>
                </a:solidFill>
                <a:latin typeface="Kristen ITC" pitchFamily="66" charset="0"/>
              </a:rPr>
              <a:t> Ulrich (peasant)</a:t>
            </a:r>
            <a:br>
              <a:rPr lang="en-US" dirty="0">
                <a:solidFill>
                  <a:schemeClr val="bg1"/>
                </a:solidFill>
                <a:latin typeface="Kristen ITC" pitchFamily="66" charset="0"/>
              </a:rPr>
            </a:br>
            <a:r>
              <a:rPr lang="en-US" b="1" dirty="0">
                <a:solidFill>
                  <a:schemeClr val="bg1"/>
                </a:solidFill>
                <a:latin typeface="Kristen ITC" pitchFamily="66" charset="0"/>
              </a:rPr>
              <a:t>Mother:</a:t>
            </a:r>
            <a:r>
              <a:rPr lang="en-US" dirty="0">
                <a:solidFill>
                  <a:schemeClr val="bg1"/>
                </a:solidFill>
                <a:latin typeface="Kristen ITC" pitchFamily="66" charset="0"/>
              </a:rPr>
              <a:t> Margaret </a:t>
            </a:r>
            <a:r>
              <a:rPr lang="en-US" dirty="0" err="1">
                <a:solidFill>
                  <a:schemeClr val="bg1"/>
                </a:solidFill>
                <a:latin typeface="Kristen ITC" pitchFamily="66" charset="0"/>
              </a:rPr>
              <a:t>Meili</a:t>
            </a:r>
            <a:r>
              <a:rPr lang="en-US" dirty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Kristen ITC" pitchFamily="66" charset="0"/>
              </a:rPr>
            </a:br>
            <a:r>
              <a:rPr lang="en-US" b="1" dirty="0">
                <a:solidFill>
                  <a:schemeClr val="bg1"/>
                </a:solidFill>
                <a:latin typeface="Kristen ITC" pitchFamily="66" charset="0"/>
              </a:rPr>
              <a:t>Wife:</a:t>
            </a:r>
            <a:r>
              <a:rPr lang="en-US" dirty="0">
                <a:solidFill>
                  <a:schemeClr val="bg1"/>
                </a:solidFill>
                <a:latin typeface="Kristen ITC" pitchFamily="66" charset="0"/>
              </a:rPr>
              <a:t> Anna </a:t>
            </a:r>
            <a:r>
              <a:rPr lang="en-US" dirty="0" err="1">
                <a:solidFill>
                  <a:schemeClr val="bg1"/>
                </a:solidFill>
                <a:latin typeface="Kristen ITC" pitchFamily="66" charset="0"/>
              </a:rPr>
              <a:t>Reinhard</a:t>
            </a:r>
            <a:r>
              <a:rPr lang="en-US" dirty="0">
                <a:solidFill>
                  <a:schemeClr val="bg1"/>
                </a:solidFill>
                <a:latin typeface="Kristen ITC" pitchFamily="66" charset="0"/>
              </a:rPr>
              <a:t> </a:t>
            </a:r>
            <a:endParaRPr lang="en-US" dirty="0" smtClean="0">
              <a:solidFill>
                <a:schemeClr val="bg1"/>
              </a:solidFill>
              <a:latin typeface="Kristen ITC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Kristen ITC" pitchFamily="66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Kristen ITC" pitchFamily="66" charset="0"/>
              </a:rPr>
              <a:t>m. 2-Apr-1524)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2873" y="152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risten ITC" pitchFamily="66" charset="0"/>
              </a:rPr>
              <a:t>People</a:t>
            </a:r>
            <a:endParaRPr lang="en-US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"/>
            <a:ext cx="9146536" cy="6851073"/>
          </a:xfrm>
        </p:spPr>
      </p:pic>
      <p:sp>
        <p:nvSpPr>
          <p:cNvPr id="5" name="TextBox 4"/>
          <p:cNvSpPr txBox="1"/>
          <p:nvPr/>
        </p:nvSpPr>
        <p:spPr>
          <a:xfrm>
            <a:off x="1066800" y="1066800"/>
            <a:ext cx="655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"The Spread of Protestantism in Europe." </a:t>
            </a:r>
            <a:r>
              <a:rPr lang="en-US" i="1" dirty="0" smtClean="0"/>
              <a:t>, The Reformation, </a:t>
            </a:r>
            <a:r>
              <a:rPr lang="en-US" i="1" dirty="0" smtClean="0"/>
              <a:t>	Renaissance </a:t>
            </a:r>
            <a:r>
              <a:rPr lang="en-US" i="1" dirty="0" smtClean="0"/>
              <a:t>and Reformation, SOSE: History Year 7, VIC</a:t>
            </a:r>
            <a:r>
              <a:rPr lang="en-US" dirty="0" smtClean="0"/>
              <a:t>. 	Web</a:t>
            </a:r>
            <a:r>
              <a:rPr lang="en-US" dirty="0" smtClean="0"/>
              <a:t>. 04 Apr. 2014</a:t>
            </a:r>
          </a:p>
          <a:p>
            <a:endParaRPr lang="en-US" dirty="0" smtClean="0"/>
          </a:p>
          <a:p>
            <a:r>
              <a:rPr lang="en-US" dirty="0" smtClean="0"/>
              <a:t>"Anne Boleyn." </a:t>
            </a:r>
            <a:r>
              <a:rPr lang="en-US" i="1" dirty="0" smtClean="0"/>
              <a:t>Google</a:t>
            </a:r>
            <a:r>
              <a:rPr lang="en-US" dirty="0" smtClean="0"/>
              <a:t>. </a:t>
            </a:r>
            <a:r>
              <a:rPr lang="en-US" dirty="0" smtClean="0"/>
              <a:t>Web. 04 Apr. 2014.</a:t>
            </a:r>
          </a:p>
          <a:p>
            <a:endParaRPr lang="en-US" dirty="0" smtClean="0"/>
          </a:p>
          <a:p>
            <a:r>
              <a:rPr lang="en-US" dirty="0" smtClean="0"/>
              <a:t>"Elizabeth I." </a:t>
            </a:r>
            <a:r>
              <a:rPr lang="en-US" i="1" dirty="0" smtClean="0"/>
              <a:t>Google</a:t>
            </a:r>
            <a:r>
              <a:rPr lang="en-US" dirty="0" smtClean="0"/>
              <a:t>. </a:t>
            </a:r>
            <a:r>
              <a:rPr lang="en-US" dirty="0" smtClean="0"/>
              <a:t>Web. 04 Apr. 2014.</a:t>
            </a:r>
          </a:p>
          <a:p>
            <a:endParaRPr lang="en-US" dirty="0" smtClean="0"/>
          </a:p>
          <a:p>
            <a:r>
              <a:rPr lang="en-US" dirty="0" smtClean="0"/>
              <a:t>"Catherine of Aragon." </a:t>
            </a:r>
            <a:r>
              <a:rPr lang="en-US" i="1" dirty="0" smtClean="0"/>
              <a:t>Google</a:t>
            </a:r>
            <a:r>
              <a:rPr lang="en-US" dirty="0" smtClean="0"/>
              <a:t>. </a:t>
            </a:r>
            <a:r>
              <a:rPr lang="en-US" dirty="0" smtClean="0"/>
              <a:t>Web. 04 Apr. 2014</a:t>
            </a:r>
          </a:p>
          <a:p>
            <a:endParaRPr lang="en-US" dirty="0" smtClean="0"/>
          </a:p>
          <a:p>
            <a:r>
              <a:rPr lang="en-US" dirty="0" smtClean="0"/>
              <a:t>"John Calvin." </a:t>
            </a:r>
            <a:r>
              <a:rPr lang="en-US" i="1" dirty="0" smtClean="0"/>
              <a:t>Google</a:t>
            </a:r>
            <a:r>
              <a:rPr lang="en-US" dirty="0" smtClean="0"/>
              <a:t>. </a:t>
            </a:r>
            <a:r>
              <a:rPr lang="en-US" dirty="0" smtClean="0"/>
              <a:t>Web. 04 Apr. 2014.</a:t>
            </a:r>
          </a:p>
          <a:p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 err="1" smtClean="0"/>
              <a:t>Huldrych</a:t>
            </a:r>
            <a:r>
              <a:rPr lang="en-US" dirty="0" smtClean="0"/>
              <a:t> Zwingli." </a:t>
            </a:r>
            <a:r>
              <a:rPr lang="en-US" i="1" dirty="0" err="1" smtClean="0"/>
              <a:t>Huldrych</a:t>
            </a:r>
            <a:r>
              <a:rPr lang="en-US" i="1" dirty="0" smtClean="0"/>
              <a:t> </a:t>
            </a:r>
            <a:r>
              <a:rPr lang="en-US" i="1" dirty="0" smtClean="0"/>
              <a:t>Zwingli</a:t>
            </a:r>
            <a:r>
              <a:rPr lang="en-US" dirty="0" smtClean="0"/>
              <a:t>. </a:t>
            </a:r>
            <a:r>
              <a:rPr lang="en-US" dirty="0" smtClean="0"/>
              <a:t>Web. 04 Apr. 2014.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78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282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Chapter 16 Section 4 The Spread of Protestantism</vt:lpstr>
      <vt:lpstr>KEY TERMS:</vt:lpstr>
      <vt:lpstr>PEOPLE: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MVR3</dc:creator>
  <cp:lastModifiedBy>MVR3</cp:lastModifiedBy>
  <cp:revision>22</cp:revision>
  <dcterms:created xsi:type="dcterms:W3CDTF">2014-04-01T14:40:52Z</dcterms:created>
  <dcterms:modified xsi:type="dcterms:W3CDTF">2014-04-07T14:57:11Z</dcterms:modified>
</cp:coreProperties>
</file>