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28BE"/>
    <a:srgbClr val="FB1111"/>
    <a:srgbClr val="BE3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2000">
              <a:schemeClr val="tx1"/>
            </a:gs>
            <a:gs pos="25000">
              <a:schemeClr val="bg2"/>
            </a:gs>
            <a:gs pos="42000">
              <a:schemeClr val="tx2"/>
            </a:gs>
            <a:gs pos="57000">
              <a:schemeClr val="accent1"/>
            </a:gs>
            <a:gs pos="72000">
              <a:schemeClr val="accent2"/>
            </a:gs>
            <a:gs pos="85000">
              <a:schemeClr val="accent3"/>
            </a:gs>
            <a:gs pos="100000">
              <a:schemeClr val="accent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E237C7-03C1-4C80-BEC1-FD628CB2F6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A3F30C-AF9B-43D8-937E-EE277DEFBA2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851648" cy="1828800"/>
          </a:xfrm>
        </p:spPr>
        <p:txBody>
          <a:bodyPr/>
          <a:lstStyle/>
          <a:p>
            <a:r>
              <a:rPr lang="en-US" dirty="0" smtClean="0">
                <a:solidFill>
                  <a:srgbClr val="A928BE"/>
                </a:solidFill>
              </a:rPr>
              <a:t>Chapter 17 Section 1</a:t>
            </a:r>
            <a:br>
              <a:rPr lang="en-US" dirty="0" smtClean="0">
                <a:solidFill>
                  <a:srgbClr val="A928BE"/>
                </a:solidFill>
              </a:rPr>
            </a:br>
            <a:r>
              <a:rPr lang="en-US" dirty="0" smtClean="0">
                <a:solidFill>
                  <a:srgbClr val="A928BE"/>
                </a:solidFill>
              </a:rPr>
              <a:t>Early explorations</a:t>
            </a:r>
            <a:endParaRPr lang="en-US" dirty="0">
              <a:solidFill>
                <a:srgbClr val="A928BE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7037" y="4696691"/>
            <a:ext cx="24444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en-US" baseline="30000" dirty="0" smtClean="0">
                <a:solidFill>
                  <a:schemeClr val="tx2">
                    <a:lumMod val="1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hour 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Bobbi Francis 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Emily Huesgen 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Claire Schulte 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0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2000">
              <a:schemeClr val="accent4">
                <a:lumMod val="75000"/>
              </a:schemeClr>
            </a:gs>
            <a:gs pos="25000">
              <a:schemeClr val="bg2">
                <a:lumMod val="50000"/>
              </a:schemeClr>
            </a:gs>
            <a:gs pos="41000">
              <a:schemeClr val="accent1">
                <a:lumMod val="75000"/>
              </a:schemeClr>
            </a:gs>
            <a:gs pos="67000">
              <a:schemeClr val="accent1">
                <a:lumMod val="75000"/>
              </a:schemeClr>
            </a:gs>
            <a:gs pos="53000">
              <a:schemeClr val="accent3">
                <a:lumMod val="75000"/>
              </a:schemeClr>
            </a:gs>
            <a:gs pos="85000">
              <a:schemeClr val="accent4">
                <a:lumMod val="75000"/>
              </a:schemeClr>
            </a:gs>
            <a:gs pos="100000">
              <a:schemeClr val="accent3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B1111"/>
                </a:solidFill>
              </a:rPr>
              <a:t>Key Terms </a:t>
            </a:r>
            <a:endParaRPr lang="en-US" dirty="0">
              <a:solidFill>
                <a:srgbClr val="FB111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"/>
            </a:pPr>
            <a:r>
              <a:rPr lang="en-US" b="1" dirty="0" smtClean="0"/>
              <a:t>Cartographers</a:t>
            </a:r>
            <a:r>
              <a:rPr lang="en-US" dirty="0" smtClean="0"/>
              <a:t> – map makers </a:t>
            </a:r>
          </a:p>
          <a:p>
            <a:pPr>
              <a:buClr>
                <a:schemeClr val="tx1"/>
              </a:buClr>
              <a:buFont typeface="Wingdings" pitchFamily="2" charset="2"/>
              <a:buChar char=""/>
            </a:pPr>
            <a:r>
              <a:rPr lang="en-US" b="1" dirty="0" smtClean="0"/>
              <a:t>Line Of Demarcation</a:t>
            </a:r>
            <a:r>
              <a:rPr lang="en-US" dirty="0" smtClean="0"/>
              <a:t> – An imaginary line running down the middle of the Atlantic ocean from the north pole to the south pole </a:t>
            </a:r>
          </a:p>
          <a:p>
            <a:pPr>
              <a:buClr>
                <a:schemeClr val="tx1"/>
              </a:buClr>
              <a:buFont typeface="Wingdings" pitchFamily="2" charset="2"/>
              <a:buChar char=""/>
            </a:pPr>
            <a:r>
              <a:rPr lang="en-US" b="1" dirty="0" smtClean="0"/>
              <a:t>Circumnavigation</a:t>
            </a:r>
            <a:r>
              <a:rPr lang="en-US" dirty="0" smtClean="0"/>
              <a:t> – circling the globe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3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2000">
              <a:schemeClr val="accent4">
                <a:lumMod val="75000"/>
              </a:schemeClr>
            </a:gs>
            <a:gs pos="25000">
              <a:schemeClr val="bg2">
                <a:lumMod val="50000"/>
              </a:schemeClr>
            </a:gs>
            <a:gs pos="40000">
              <a:schemeClr val="accent1">
                <a:lumMod val="75000"/>
              </a:schemeClr>
            </a:gs>
            <a:gs pos="67000">
              <a:schemeClr val="accent1">
                <a:lumMod val="75000"/>
              </a:schemeClr>
            </a:gs>
            <a:gs pos="53000">
              <a:schemeClr val="accent3">
                <a:lumMod val="75000"/>
              </a:schemeClr>
            </a:gs>
            <a:gs pos="85000">
              <a:schemeClr val="accent4">
                <a:lumMod val="75000"/>
              </a:schemeClr>
            </a:gs>
            <a:gs pos="100000">
              <a:schemeClr val="accent3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B1111"/>
                </a:solidFill>
              </a:rPr>
              <a:t>People </a:t>
            </a:r>
            <a:endParaRPr lang="en-US" dirty="0">
              <a:solidFill>
                <a:srgbClr val="FB111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"/>
            </a:pPr>
            <a:r>
              <a:rPr lang="en-US" b="1" dirty="0" smtClean="0"/>
              <a:t>Prince Henry the Navigator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Son of </a:t>
            </a:r>
            <a:r>
              <a:rPr lang="en-US" dirty="0" smtClean="0"/>
              <a:t>King </a:t>
            </a:r>
            <a:r>
              <a:rPr lang="en-US" dirty="0" smtClean="0"/>
              <a:t>John I of Portugal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Never made an ocean voyage </a:t>
            </a:r>
          </a:p>
          <a:p>
            <a:pPr>
              <a:buClr>
                <a:schemeClr val="tx1"/>
              </a:buClr>
              <a:buFont typeface="Wingdings" pitchFamily="2" charset="2"/>
              <a:buChar char=""/>
            </a:pPr>
            <a:r>
              <a:rPr lang="en-US" b="1" dirty="0" smtClean="0"/>
              <a:t>Bartholomew Dias 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Left Portugal in August 1487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Discovered the southern tip of Africa in 1488</a:t>
            </a:r>
          </a:p>
          <a:p>
            <a:pPr>
              <a:buClr>
                <a:schemeClr val="tx1"/>
              </a:buClr>
              <a:buFont typeface="Wingdings" pitchFamily="2" charset="2"/>
              <a:buChar char=""/>
            </a:pPr>
            <a:r>
              <a:rPr lang="en-US" b="1" dirty="0" smtClean="0"/>
              <a:t>Vasco da Gama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Left Portugal and sailed to India 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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"/>
            </a:pPr>
            <a:r>
              <a:rPr lang="en-US" b="1" dirty="0" smtClean="0"/>
              <a:t>Christopher Columbus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Italian navigator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Had a plan to sail to India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Begged Queen Isabella to finance </a:t>
            </a:r>
          </a:p>
          <a:p>
            <a:pPr>
              <a:buClr>
                <a:schemeClr val="tx1"/>
              </a:buClr>
              <a:buFont typeface="Wingdings" pitchFamily="2" charset="2"/>
              <a:buChar char=""/>
            </a:pPr>
            <a:r>
              <a:rPr lang="en-US" b="1" dirty="0" smtClean="0"/>
              <a:t>Ferdinand Magellan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Portuguese soldier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Set sailed to find a western route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"/>
            </a:pPr>
            <a:r>
              <a:rPr lang="en-US" dirty="0" smtClean="0"/>
              <a:t>Ended in South America </a:t>
            </a:r>
          </a:p>
          <a:p>
            <a:pPr marL="393192" lvl="1" indent="0">
              <a:buClr>
                <a:schemeClr val="tx1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4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School\World History\ferdinan_magell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085" y="3283526"/>
            <a:ext cx="2816666" cy="3262745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School\World History\prinjce_henry_the_naviga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6926"/>
            <a:ext cx="2755731" cy="3276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School\World History\vasco da gam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618" y="-27710"/>
            <a:ext cx="2133600" cy="29378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School\World History\bios_dias_bartolome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67" y="304800"/>
            <a:ext cx="2540000" cy="33909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School\World History\Christopher_Columbu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03072"/>
            <a:ext cx="158496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055" name="Picture 7" descr="E:\School\World History\columbus's ship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771" y="4419600"/>
            <a:ext cx="2705100" cy="1685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0395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2000">
              <a:schemeClr val="accent4">
                <a:lumMod val="75000"/>
              </a:schemeClr>
            </a:gs>
            <a:gs pos="25000">
              <a:schemeClr val="bg2">
                <a:lumMod val="50000"/>
              </a:schemeClr>
            </a:gs>
            <a:gs pos="41000">
              <a:schemeClr val="accent1">
                <a:lumMod val="75000"/>
              </a:schemeClr>
            </a:gs>
            <a:gs pos="67000">
              <a:schemeClr val="accent1">
                <a:lumMod val="75000"/>
              </a:schemeClr>
            </a:gs>
            <a:gs pos="56000">
              <a:schemeClr val="accent3">
                <a:lumMod val="75000"/>
              </a:schemeClr>
            </a:gs>
            <a:gs pos="85000">
              <a:schemeClr val="accent4">
                <a:lumMod val="75000"/>
              </a:schemeClr>
            </a:gs>
            <a:gs pos="100000">
              <a:schemeClr val="accent3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B1111"/>
                </a:solidFill>
              </a:rPr>
              <a:t>Additional Information </a:t>
            </a:r>
            <a:endParaRPr lang="en-US" dirty="0">
              <a:solidFill>
                <a:srgbClr val="FB111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"/>
            </a:pPr>
            <a:r>
              <a:rPr lang="en-US" dirty="0" smtClean="0"/>
              <a:t>Western Civilizations began to expand </a:t>
            </a:r>
          </a:p>
          <a:p>
            <a:pPr>
              <a:buClrTx/>
              <a:buFont typeface="Wingdings" pitchFamily="2" charset="2"/>
              <a:buChar char=""/>
            </a:pPr>
            <a:r>
              <a:rPr lang="en-US" dirty="0" smtClean="0"/>
              <a:t>“ God, Glory, and Gold” </a:t>
            </a:r>
          </a:p>
          <a:p>
            <a:pPr>
              <a:buClrTx/>
              <a:buFont typeface="Wingdings" pitchFamily="2" charset="2"/>
              <a:buChar char=""/>
            </a:pPr>
            <a:r>
              <a:rPr lang="en-US" dirty="0" smtClean="0"/>
              <a:t>Europeans reached a greater level of technology </a:t>
            </a:r>
          </a:p>
          <a:p>
            <a:pPr>
              <a:buClrTx/>
              <a:buFont typeface="Wingdings" pitchFamily="2" charset="2"/>
              <a:buChar char=""/>
            </a:pPr>
            <a:r>
              <a:rPr lang="en-US" dirty="0" smtClean="0"/>
              <a:t>Most explorers were from Portugal </a:t>
            </a:r>
          </a:p>
          <a:p>
            <a:pPr>
              <a:buClrTx/>
              <a:buFont typeface="Wingdings" pitchFamily="2" charset="2"/>
              <a:buChar char=""/>
            </a:pPr>
            <a:r>
              <a:rPr lang="en-US" dirty="0" smtClean="0"/>
              <a:t>Spain and Portugal </a:t>
            </a:r>
          </a:p>
          <a:p>
            <a:pPr>
              <a:buClrTx/>
              <a:buFont typeface="Wingdings" pitchFamily="2" charset="2"/>
              <a:buChar char=""/>
            </a:pPr>
            <a:r>
              <a:rPr lang="en-US" dirty="0" smtClean="0"/>
              <a:t>Christopher Columbus thought he could reach Asia by sailing west </a:t>
            </a:r>
          </a:p>
          <a:p>
            <a:pPr>
              <a:buClrTx/>
              <a:buFont typeface="Wingdings" pitchFamily="2" charset="2"/>
              <a:buChar char=""/>
            </a:pPr>
            <a:r>
              <a:rPr lang="en-US" dirty="0" smtClean="0"/>
              <a:t>Native American Treatment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1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2000">
              <a:schemeClr val="accent4">
                <a:lumMod val="75000"/>
              </a:schemeClr>
            </a:gs>
            <a:gs pos="25000">
              <a:schemeClr val="bg2">
                <a:lumMod val="50000"/>
              </a:schemeClr>
            </a:gs>
            <a:gs pos="41000">
              <a:schemeClr val="accent1">
                <a:lumMod val="75000"/>
              </a:schemeClr>
            </a:gs>
            <a:gs pos="67000">
              <a:schemeClr val="accent1">
                <a:lumMod val="75000"/>
              </a:schemeClr>
            </a:gs>
            <a:gs pos="53000">
              <a:schemeClr val="accent3">
                <a:lumMod val="75000"/>
              </a:schemeClr>
            </a:gs>
            <a:gs pos="85000">
              <a:schemeClr val="accent4">
                <a:lumMod val="75000"/>
              </a:schemeClr>
            </a:gs>
            <a:gs pos="100000">
              <a:schemeClr val="accent3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B1111"/>
                </a:solidFill>
              </a:rPr>
              <a:t>Extensive Information </a:t>
            </a:r>
            <a:endParaRPr lang="en-US" dirty="0">
              <a:solidFill>
                <a:srgbClr val="FB111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478402"/>
              </p:ext>
            </p:extLst>
          </p:nvPr>
        </p:nvGraphicFramePr>
        <p:xfrm>
          <a:off x="304800" y="914400"/>
          <a:ext cx="8382000" cy="579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/>
                <a:gridCol w="4191000"/>
              </a:tblGrid>
              <a:tr h="300484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"/>
                      </a:pPr>
                      <a:r>
                        <a:rPr lang="en-US" sz="2000" b="1" u="sng" dirty="0" smtClean="0"/>
                        <a:t>Age</a:t>
                      </a:r>
                      <a:r>
                        <a:rPr lang="en-US" sz="2000" b="1" u="sng" baseline="0" dirty="0" smtClean="0"/>
                        <a:t> Of Exploration</a:t>
                      </a:r>
                    </a:p>
                    <a:p>
                      <a:pPr marL="285750" indent="-285750">
                        <a:buSzPct val="95000"/>
                        <a:buFont typeface="Wingdings" pitchFamily="2" charset="2"/>
                        <a:buChar char=""/>
                      </a:pPr>
                      <a:r>
                        <a:rPr lang="en-US" dirty="0" smtClean="0"/>
                        <a:t>Europe</a:t>
                      </a:r>
                      <a:r>
                        <a:rPr lang="en-US" baseline="0" dirty="0" smtClean="0"/>
                        <a:t> depended on Spices  </a:t>
                      </a:r>
                    </a:p>
                    <a:p>
                      <a:pPr marL="285750" indent="-285750">
                        <a:buSzPct val="95000"/>
                        <a:buFont typeface="Wingdings" pitchFamily="2" charset="2"/>
                        <a:buChar char=""/>
                      </a:pPr>
                      <a:r>
                        <a:rPr lang="en-US" baseline="0" dirty="0" smtClean="0"/>
                        <a:t>Spice trade controlled </a:t>
                      </a:r>
                    </a:p>
                    <a:p>
                      <a:pPr marL="285750" indent="-285750">
                        <a:buSzPct val="95000"/>
                        <a:buFont typeface="Wingdings" pitchFamily="2" charset="2"/>
                        <a:buChar char=""/>
                      </a:pPr>
                      <a:r>
                        <a:rPr lang="en-US" baseline="0" dirty="0" smtClean="0"/>
                        <a:t>Mongul’s could not guarantee safe passage </a:t>
                      </a:r>
                    </a:p>
                    <a:p>
                      <a:pPr marL="285750" indent="-285750">
                        <a:buSzPct val="95000"/>
                        <a:buFont typeface="Wingdings" pitchFamily="2" charset="2"/>
                        <a:buChar char=""/>
                      </a:pPr>
                      <a:r>
                        <a:rPr lang="en-US" baseline="0" dirty="0" smtClean="0"/>
                        <a:t>Motivations leading Europeans into exploration </a:t>
                      </a:r>
                    </a:p>
                    <a:p>
                      <a:pPr marL="285750" indent="-285750">
                        <a:buSzPct val="95000"/>
                        <a:buFont typeface="Wingdings" pitchFamily="2" charset="2"/>
                        <a:buChar char=""/>
                      </a:pPr>
                      <a:r>
                        <a:rPr lang="en-US" baseline="0" dirty="0" smtClean="0"/>
                        <a:t>Requirements for sailing </a:t>
                      </a:r>
                    </a:p>
                    <a:p>
                      <a:pPr marL="285750" indent="-285750">
                        <a:buSzPct val="95000"/>
                        <a:buFont typeface="Wingdings" pitchFamily="2" charset="2"/>
                        <a:buChar char=""/>
                      </a:pPr>
                      <a:r>
                        <a:rPr lang="en-US" baseline="0" dirty="0" smtClean="0"/>
                        <a:t>How they navigated </a:t>
                      </a:r>
                    </a:p>
                    <a:p>
                      <a:pPr marL="285750" indent="-285750">
                        <a:buSzPct val="95000"/>
                        <a:buFont typeface="Wingdings" pitchFamily="2" charset="2"/>
                        <a:buChar char=""/>
                      </a:pPr>
                      <a:r>
                        <a:rPr lang="en-US" baseline="0" dirty="0" smtClean="0"/>
                        <a:t>New Advancements in sailing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"/>
                      </a:pPr>
                      <a:r>
                        <a:rPr lang="en-US" sz="2000" b="1" u="sng" dirty="0" smtClean="0"/>
                        <a:t>Portugal Leads the Way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European country to venture through the Atlantic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baseline="0" dirty="0" smtClean="0"/>
                        <a:t>Gama tied trading with Muslims and Hindus 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baseline="0" dirty="0" smtClean="0"/>
                        <a:t>Made it difficult for Muslims to accept Portuguese trade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endParaRPr lang="en-US" baseline="0" dirty="0" smtClean="0"/>
                    </a:p>
                  </a:txBody>
                  <a:tcPr/>
                </a:tc>
              </a:tr>
              <a:tr h="278635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"/>
                      </a:pPr>
                      <a:r>
                        <a:rPr lang="en-US" sz="2000" b="1" u="sng" dirty="0" smtClean="0"/>
                        <a:t>Spain's</a:t>
                      </a:r>
                      <a:r>
                        <a:rPr lang="en-US" sz="2000" b="1" u="sng" baseline="0" dirty="0" smtClean="0"/>
                        <a:t> Quest  for Riches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baseline="0" dirty="0" smtClean="0"/>
                        <a:t>Columbus wanted to circumnavigate the globe to India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baseline="0" dirty="0" err="1" smtClean="0"/>
                        <a:t>Amerigo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Vespucchi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baseline="0" dirty="0" smtClean="0"/>
                        <a:t>Portuguese wanted to claim the Americas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baseline="0" dirty="0" smtClean="0"/>
                        <a:t>Pope tried to settle  dispute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"/>
                      </a:pPr>
                      <a:r>
                        <a:rPr lang="en-US" sz="2000" b="1" u="sng" dirty="0" smtClean="0"/>
                        <a:t>Voyage of</a:t>
                      </a:r>
                      <a:r>
                        <a:rPr lang="en-US" sz="2000" b="1" u="sng" baseline="0" dirty="0" smtClean="0"/>
                        <a:t> Magellan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dirty="0" smtClean="0"/>
                        <a:t>Wanted to find western route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dirty="0" smtClean="0"/>
                        <a:t>Mutiny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dirty="0" smtClean="0"/>
                        <a:t>Strait of</a:t>
                      </a:r>
                      <a:r>
                        <a:rPr lang="en-US" baseline="0" dirty="0" smtClean="0"/>
                        <a:t> Magellan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baseline="0" dirty="0" smtClean="0"/>
                        <a:t>South sea </a:t>
                      </a:r>
                    </a:p>
                    <a:p>
                      <a:pPr marL="285750" indent="-285750">
                        <a:buFont typeface="Wingdings" pitchFamily="2" charset="2"/>
                        <a:buChar char="Î"/>
                      </a:pPr>
                      <a:r>
                        <a:rPr lang="en-US" baseline="0" dirty="0" smtClean="0"/>
                        <a:t>Scarcity of supplies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46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2000">
              <a:schemeClr val="accent4">
                <a:lumMod val="75000"/>
              </a:schemeClr>
            </a:gs>
            <a:gs pos="25000">
              <a:schemeClr val="bg2">
                <a:lumMod val="50000"/>
              </a:schemeClr>
            </a:gs>
            <a:gs pos="41000">
              <a:schemeClr val="accent1">
                <a:lumMod val="75000"/>
              </a:schemeClr>
            </a:gs>
            <a:gs pos="67000">
              <a:schemeClr val="accent1">
                <a:lumMod val="75000"/>
              </a:schemeClr>
            </a:gs>
            <a:gs pos="53000">
              <a:schemeClr val="accent3">
                <a:lumMod val="75000"/>
              </a:schemeClr>
            </a:gs>
            <a:gs pos="85000">
              <a:schemeClr val="accent4">
                <a:lumMod val="75000"/>
              </a:schemeClr>
            </a:gs>
            <a:gs pos="100000">
              <a:schemeClr val="accent3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B1111"/>
                </a:solidFill>
              </a:rPr>
              <a:t>Map </a:t>
            </a:r>
            <a:endParaRPr lang="en-US" dirty="0">
              <a:solidFill>
                <a:srgbClr val="FB1111"/>
              </a:solidFill>
            </a:endParaRPr>
          </a:p>
        </p:txBody>
      </p:sp>
      <p:pic>
        <p:nvPicPr>
          <p:cNvPr id="1026" name="Picture 2" descr="E:\School\World History\exploration_homel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401" y="0"/>
            <a:ext cx="6860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84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2000">
              <a:schemeClr val="accent4">
                <a:lumMod val="75000"/>
              </a:schemeClr>
            </a:gs>
            <a:gs pos="25000">
              <a:schemeClr val="bg2">
                <a:lumMod val="50000"/>
              </a:schemeClr>
            </a:gs>
            <a:gs pos="41000">
              <a:schemeClr val="accent1">
                <a:lumMod val="75000"/>
              </a:schemeClr>
            </a:gs>
            <a:gs pos="67000">
              <a:schemeClr val="accent1">
                <a:lumMod val="75000"/>
              </a:schemeClr>
            </a:gs>
            <a:gs pos="53000">
              <a:schemeClr val="accent3">
                <a:lumMod val="75000"/>
              </a:schemeClr>
            </a:gs>
            <a:gs pos="85000">
              <a:schemeClr val="accent4">
                <a:lumMod val="75000"/>
              </a:schemeClr>
            </a:gs>
            <a:gs pos="100000">
              <a:schemeClr val="accent3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B1111"/>
                </a:solidFill>
              </a:rPr>
              <a:t> </a:t>
            </a:r>
            <a:endParaRPr lang="en-US" dirty="0">
              <a:solidFill>
                <a:srgbClr val="FB111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"/>
            </a:pPr>
            <a:endParaRPr lang="en-US" dirty="0"/>
          </a:p>
        </p:txBody>
      </p:sp>
      <p:pic>
        <p:nvPicPr>
          <p:cNvPr id="3074" name="Picture 2" descr="E:\School\World History\AgeExp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54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B1111"/>
                </a:solidFill>
              </a:rPr>
              <a:t>Citation </a:t>
            </a:r>
            <a:endParaRPr lang="en-US" dirty="0">
              <a:solidFill>
                <a:srgbClr val="FB111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"Age of Exploration in Europe." Age of Exploration in </a:t>
            </a:r>
            <a:r>
              <a:rPr lang="en-US" dirty="0" smtClean="0">
                <a:solidFill>
                  <a:schemeClr val="bg1"/>
                </a:solidFill>
              </a:rPr>
              <a:t>	Europe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Web. 02 Apr. 2014.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Fernandez-</a:t>
            </a:r>
            <a:r>
              <a:rPr lang="en-US" dirty="0" err="1">
                <a:solidFill>
                  <a:schemeClr val="bg1"/>
                </a:solidFill>
              </a:rPr>
              <a:t>Armesto</a:t>
            </a:r>
            <a:r>
              <a:rPr lang="en-US" dirty="0">
                <a:solidFill>
                  <a:schemeClr val="bg1"/>
                </a:solidFill>
              </a:rPr>
              <a:t>, Felipe. "Sponsorship of </a:t>
            </a:r>
            <a:r>
              <a:rPr lang="en-US" dirty="0" smtClean="0">
                <a:solidFill>
                  <a:schemeClr val="bg1"/>
                </a:solidFill>
              </a:rPr>
              <a:t>	Expeditions</a:t>
            </a:r>
            <a:r>
              <a:rPr lang="en-US" dirty="0">
                <a:solidFill>
                  <a:schemeClr val="bg1"/>
                </a:solidFill>
              </a:rPr>
              <a:t>." Encyclopedia Britannica Online. </a:t>
            </a:r>
            <a:r>
              <a:rPr lang="en-US" dirty="0" smtClean="0">
                <a:solidFill>
                  <a:schemeClr val="bg1"/>
                </a:solidFill>
              </a:rPr>
              <a:t>	Encyclopedia  </a:t>
            </a:r>
            <a:r>
              <a:rPr lang="en-US" dirty="0" smtClean="0">
                <a:solidFill>
                  <a:schemeClr val="bg1"/>
                </a:solidFill>
              </a:rPr>
              <a:t>Britannica. </a:t>
            </a:r>
            <a:r>
              <a:rPr lang="en-US" dirty="0">
                <a:solidFill>
                  <a:schemeClr val="bg1"/>
                </a:solidFill>
              </a:rPr>
              <a:t>Web. 02 Apr. </a:t>
            </a:r>
            <a:r>
              <a:rPr lang="en-US" dirty="0" smtClean="0">
                <a:solidFill>
                  <a:schemeClr val="bg1"/>
                </a:solidFill>
              </a:rPr>
              <a:t>	2014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"Ferdinand Magellan’s Fleet Sets Sail." Historical Articles </a:t>
            </a:r>
            <a:r>
              <a:rPr lang="en-US" dirty="0" smtClean="0">
                <a:solidFill>
                  <a:schemeClr val="bg1"/>
                </a:solidFill>
              </a:rPr>
              <a:t>	and </a:t>
            </a:r>
            <a:r>
              <a:rPr lang="en-US" dirty="0">
                <a:solidFill>
                  <a:schemeClr val="bg1"/>
                </a:solidFill>
              </a:rPr>
              <a:t>Illustrations » Blog </a:t>
            </a:r>
            <a:r>
              <a:rPr lang="en-US" dirty="0" smtClean="0">
                <a:solidFill>
                  <a:schemeClr val="bg1"/>
                </a:solidFill>
              </a:rPr>
              <a:t>Archive. Web</a:t>
            </a:r>
            <a:r>
              <a:rPr lang="en-US" dirty="0">
                <a:solidFill>
                  <a:schemeClr val="bg1"/>
                </a:solidFill>
              </a:rPr>
              <a:t>. 02 Apr. 2014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Spielvogel</a:t>
            </a:r>
            <a:r>
              <a:rPr lang="en-US" dirty="0">
                <a:solidFill>
                  <a:schemeClr val="bg1"/>
                </a:solidFill>
              </a:rPr>
              <a:t>, Jackson J. "Exploration and Expansion." World </a:t>
            </a:r>
            <a:r>
              <a:rPr lang="en-US" dirty="0" smtClean="0">
                <a:solidFill>
                  <a:schemeClr val="bg1"/>
                </a:solidFill>
              </a:rPr>
              <a:t>	History</a:t>
            </a:r>
            <a:r>
              <a:rPr lang="en-US" dirty="0">
                <a:solidFill>
                  <a:schemeClr val="bg1"/>
                </a:solidFill>
              </a:rPr>
              <a:t>. New York: Glencoe/McGraw-Hill, 2008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Print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0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278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Chapter 17 Section 1 Early explorations</vt:lpstr>
      <vt:lpstr>Key Terms </vt:lpstr>
      <vt:lpstr>People </vt:lpstr>
      <vt:lpstr>PowerPoint Presentation</vt:lpstr>
      <vt:lpstr>Additional Information </vt:lpstr>
      <vt:lpstr>Extensive Information </vt:lpstr>
      <vt:lpstr>Map </vt:lpstr>
      <vt:lpstr> </vt:lpstr>
      <vt:lpstr>Citation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section 1  Early Explorations</dc:title>
  <dc:creator>MVR3</dc:creator>
  <cp:lastModifiedBy>MVR3</cp:lastModifiedBy>
  <cp:revision>14</cp:revision>
  <dcterms:created xsi:type="dcterms:W3CDTF">2014-04-01T14:43:15Z</dcterms:created>
  <dcterms:modified xsi:type="dcterms:W3CDTF">2014-04-07T14:59:52Z</dcterms:modified>
</cp:coreProperties>
</file>