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3" r:id="rId5"/>
    <p:sldId id="257" r:id="rId6"/>
    <p:sldId id="260" r:id="rId7"/>
    <p:sldId id="261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53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C948-345F-48C7-9286-19434403AA9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F48C-1CB6-4213-A8EF-738DAA9F0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C948-345F-48C7-9286-19434403AA9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F48C-1CB6-4213-A8EF-738DAA9F0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C948-345F-48C7-9286-19434403AA9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F48C-1CB6-4213-A8EF-738DAA9F0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C948-345F-48C7-9286-19434403AA9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F48C-1CB6-4213-A8EF-738DAA9F0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C948-345F-48C7-9286-19434403AA9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F48C-1CB6-4213-A8EF-738DAA9F0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C948-345F-48C7-9286-19434403AA9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F48C-1CB6-4213-A8EF-738DAA9F06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C948-345F-48C7-9286-19434403AA9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F48C-1CB6-4213-A8EF-738DAA9F0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C948-345F-48C7-9286-19434403AA9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F48C-1CB6-4213-A8EF-738DAA9F0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C948-345F-48C7-9286-19434403AA9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F48C-1CB6-4213-A8EF-738DAA9F0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C948-345F-48C7-9286-19434403AA9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A1F48C-1CB6-4213-A8EF-738DAA9F0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C948-345F-48C7-9286-19434403AA9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F48C-1CB6-4213-A8EF-738DAA9F0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7E8C948-345F-48C7-9286-19434403AA9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9A1F48C-1CB6-4213-A8EF-738DAA9F06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17-2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Overseas Empires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512571" y="2164155"/>
            <a:ext cx="7031329" cy="143920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By: Dominic Knott</a:t>
            </a:r>
          </a:p>
          <a:p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Ashley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Mcintyre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&amp; Ethan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Trokey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11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lgerian" panose="04020705040A02060702" pitchFamily="82" charset="0"/>
              </a:rPr>
              <a:t>WORK CITED!!!!!!</a:t>
            </a:r>
            <a:endParaRPr lang="en-US" dirty="0">
              <a:solidFill>
                <a:srgbClr val="0033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</a:t>
            </a:r>
            <a:r>
              <a:rPr lang="en-US" dirty="0"/>
              <a:t>Trans-Atlantic Slave Trade Database Has Information on More than 35,000 Slave Voyages." </a:t>
            </a:r>
            <a:r>
              <a:rPr lang="en-US" i="1" dirty="0"/>
              <a:t>Trans-Atlantic Slave </a:t>
            </a:r>
            <a:r>
              <a:rPr lang="en-US" i="1" dirty="0" smtClean="0"/>
              <a:t>Trade</a:t>
            </a:r>
            <a:r>
              <a:rPr lang="en-US" dirty="0" smtClean="0"/>
              <a:t>. </a:t>
            </a:r>
            <a:r>
              <a:rPr lang="en-US" dirty="0"/>
              <a:t>Web. 03 Apr. 2014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Farah, </a:t>
            </a:r>
            <a:r>
              <a:rPr lang="en-US" dirty="0" err="1"/>
              <a:t>Mounir</a:t>
            </a:r>
            <a:r>
              <a:rPr lang="en-US" dirty="0"/>
              <a:t>, and Andrea </a:t>
            </a:r>
            <a:r>
              <a:rPr lang="en-US" dirty="0" err="1"/>
              <a:t>Berens</a:t>
            </a:r>
            <a:r>
              <a:rPr lang="en-US" dirty="0"/>
              <a:t>. </a:t>
            </a:r>
            <a:r>
              <a:rPr lang="en-US" dirty="0" err="1"/>
              <a:t>Karls</a:t>
            </a:r>
            <a:r>
              <a:rPr lang="en-US" dirty="0"/>
              <a:t>. </a:t>
            </a:r>
            <a:r>
              <a:rPr lang="en-US" i="1" dirty="0"/>
              <a:t>World History: The Human Experience</a:t>
            </a:r>
            <a:r>
              <a:rPr lang="en-US" dirty="0"/>
              <a:t>. New York: Glencoe/McGraw-Hill, 1997. </a:t>
            </a:r>
            <a:r>
              <a:rPr lang="en-US" dirty="0" smtClean="0"/>
              <a:t>Print.</a:t>
            </a:r>
          </a:p>
          <a:p>
            <a:endParaRPr lang="en-US" dirty="0">
              <a:solidFill>
                <a:srgbClr val="003300"/>
              </a:solidFill>
            </a:endParaRPr>
          </a:p>
          <a:p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257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3300"/>
                </a:solidFill>
                <a:latin typeface="Algerian" panose="04020705040A02060702" pitchFamily="82" charset="0"/>
              </a:rPr>
              <a:t>PA </a:t>
            </a:r>
            <a:r>
              <a:rPr lang="en-US" sz="4800" dirty="0" err="1" smtClean="0">
                <a:solidFill>
                  <a:srgbClr val="003300"/>
                </a:solidFill>
                <a:latin typeface="Algerian" panose="04020705040A02060702" pitchFamily="82" charset="0"/>
              </a:rPr>
              <a:t>PA</a:t>
            </a:r>
            <a:r>
              <a:rPr lang="en-US" sz="4800" dirty="0" smtClean="0">
                <a:solidFill>
                  <a:srgbClr val="003300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Algerian" panose="04020705040A02060702" pitchFamily="82" charset="0"/>
              </a:rPr>
              <a:t>PA</a:t>
            </a:r>
            <a:r>
              <a:rPr lang="en-US" sz="4800" dirty="0" smtClean="0">
                <a:solidFill>
                  <a:srgbClr val="003300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Algerian" panose="04020705040A02060702" pitchFamily="82" charset="0"/>
              </a:rPr>
              <a:t>PA</a:t>
            </a:r>
            <a:r>
              <a:rPr lang="en-US" sz="4800" dirty="0" smtClean="0">
                <a:solidFill>
                  <a:srgbClr val="003300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Algerian" panose="04020705040A02060702" pitchFamily="82" charset="0"/>
              </a:rPr>
              <a:t>PA</a:t>
            </a:r>
            <a:r>
              <a:rPr lang="en-US" sz="4800" dirty="0" smtClean="0">
                <a:solidFill>
                  <a:srgbClr val="003300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Algerian" panose="04020705040A02060702" pitchFamily="82" charset="0"/>
              </a:rPr>
              <a:t>PA</a:t>
            </a:r>
            <a:r>
              <a:rPr lang="en-US" sz="4800" dirty="0" smtClean="0">
                <a:solidFill>
                  <a:srgbClr val="003300"/>
                </a:solidFill>
                <a:latin typeface="Algerian" panose="04020705040A02060702" pitchFamily="82" charset="0"/>
              </a:rPr>
              <a:t> POW… PA </a:t>
            </a:r>
            <a:r>
              <a:rPr lang="en-US" sz="4800" dirty="0" err="1" smtClean="0">
                <a:solidFill>
                  <a:srgbClr val="003300"/>
                </a:solidFill>
                <a:latin typeface="Algerian" panose="04020705040A02060702" pitchFamily="82" charset="0"/>
              </a:rPr>
              <a:t>PA</a:t>
            </a:r>
            <a:r>
              <a:rPr lang="en-US" sz="4800" dirty="0" smtClean="0">
                <a:solidFill>
                  <a:srgbClr val="003300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Algerian" panose="04020705040A02060702" pitchFamily="82" charset="0"/>
              </a:rPr>
              <a:t>PA</a:t>
            </a:r>
            <a:r>
              <a:rPr lang="en-US" sz="4800" dirty="0" smtClean="0">
                <a:solidFill>
                  <a:srgbClr val="003300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Algerian" panose="04020705040A02060702" pitchFamily="82" charset="0"/>
              </a:rPr>
              <a:t>PA</a:t>
            </a:r>
            <a:r>
              <a:rPr lang="en-US" sz="4800" dirty="0" smtClean="0">
                <a:solidFill>
                  <a:srgbClr val="003300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Algerian" panose="04020705040A02060702" pitchFamily="82" charset="0"/>
              </a:rPr>
              <a:t>PA</a:t>
            </a:r>
            <a:r>
              <a:rPr lang="en-US" sz="4800" dirty="0" smtClean="0">
                <a:solidFill>
                  <a:srgbClr val="003300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Algerian" panose="04020705040A02060702" pitchFamily="82" charset="0"/>
              </a:rPr>
              <a:t>PA</a:t>
            </a:r>
            <a:r>
              <a:rPr lang="en-US" sz="4800" dirty="0" smtClean="0">
                <a:solidFill>
                  <a:srgbClr val="003300"/>
                </a:solidFill>
                <a:latin typeface="Algerian" panose="04020705040A02060702" pitchFamily="82" charset="0"/>
              </a:rPr>
              <a:t> POW</a:t>
            </a:r>
            <a:endParaRPr lang="en-US" sz="4800" dirty="0">
              <a:solidFill>
                <a:srgbClr val="003300"/>
              </a:solidFill>
              <a:latin typeface="Algerian" panose="04020705040A02060702" pitchFamily="8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734659"/>
            <a:ext cx="3886200" cy="258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14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people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Pedro </a:t>
            </a:r>
            <a:r>
              <a:rPr lang="en-US" sz="2000" b="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Alvares</a:t>
            </a:r>
            <a:r>
              <a:rPr lang="en-US" sz="2000" b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Cabrel</a:t>
            </a:r>
            <a:r>
              <a:rPr lang="en-US" sz="2000" b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- Led the Portuguese. </a:t>
            </a:r>
          </a:p>
          <a:p>
            <a:pPr>
              <a:buFont typeface="Wingdings" pitchFamily="2" charset="2"/>
              <a:buChar char="Ø"/>
            </a:pPr>
            <a:r>
              <a:rPr lang="en-US" sz="2000" b="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Hernan</a:t>
            </a:r>
            <a:r>
              <a:rPr lang="en-US" sz="2000" b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Cortes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– A conquistador that landed in Mexico in 1519 with 600 men, 16 horses, &amp; cannons .</a:t>
            </a:r>
          </a:p>
          <a:p>
            <a:pPr>
              <a:buFont typeface="Wingdings" pitchFamily="2" charset="2"/>
              <a:buChar char="Ø"/>
            </a:pPr>
            <a:r>
              <a:rPr lang="en-US" sz="2000" b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Montezuma II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– Aztec ruler.</a:t>
            </a:r>
          </a:p>
          <a:p>
            <a:pPr>
              <a:buFont typeface="Wingdings" pitchFamily="2" charset="2"/>
              <a:buChar char="Ø"/>
            </a:pPr>
            <a:r>
              <a:rPr lang="en-US" sz="2000" b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Francisco </a:t>
            </a:r>
            <a:r>
              <a:rPr lang="en-US" sz="2000" b="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Pizzaro</a:t>
            </a:r>
            <a:r>
              <a:rPr lang="en-US" sz="2000" b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– Invaded the Inca Empire in present day. 	Peru .sailed for </a:t>
            </a:r>
            <a:r>
              <a:rPr lang="en-US" sz="20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spain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</a:t>
            </a:r>
            <a:endPara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Atahualpa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– Incan ruler.</a:t>
            </a:r>
          </a:p>
          <a:p>
            <a:pPr>
              <a:buFont typeface="Wingdings" pitchFamily="2" charset="2"/>
              <a:buChar char="Ø"/>
            </a:pPr>
            <a:r>
              <a:rPr lang="en-US" sz="2000" b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Henry Hudson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– Claimed land for the Dutch along the Atlantic coast, </a:t>
            </a:r>
          </a:p>
          <a:p>
            <a:pPr>
              <a:buFont typeface="Wingdings" pitchFamily="2" charset="2"/>
              <a:buChar char="Ø"/>
            </a:pPr>
            <a:r>
              <a:rPr lang="en-US" sz="2000" b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Jacques Cartier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– Sailed up the St. Lawrence river.</a:t>
            </a:r>
          </a:p>
          <a:p>
            <a:pPr>
              <a:buFont typeface="Wingdings" pitchFamily="2" charset="2"/>
              <a:buChar char="Ø"/>
            </a:pPr>
            <a:r>
              <a:rPr lang="en-US" sz="2000" b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Samuel de Champlain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– French map maker, founded Quebec. </a:t>
            </a:r>
          </a:p>
          <a:p>
            <a:pPr>
              <a:buFont typeface="Wingdings" pitchFamily="2" charset="2"/>
              <a:buChar char="Ø"/>
            </a:pPr>
            <a:r>
              <a:rPr lang="en-US" sz="2000" b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John Cabot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– Explored the coast of present day Newfoundland</a:t>
            </a:r>
          </a:p>
          <a:p>
            <a:pPr>
              <a:buFont typeface="Wingdings" pitchFamily="2" charset="2"/>
              <a:buChar char="Ø"/>
            </a:pPr>
            <a:endParaRPr lang="en-US" b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95801"/>
            <a:ext cx="298522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381000" y="2438400"/>
            <a:ext cx="60960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1000" y="5867400"/>
            <a:ext cx="2590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81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Bradley Hand ITC" pitchFamily="66" charset="0"/>
              </a:rPr>
              <a:t>Key terms</a:t>
            </a:r>
            <a:endParaRPr lang="en-US" b="1" u="sng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800" b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Conquistador </a:t>
            </a:r>
            <a:r>
              <a:rPr lang="en-US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-Conquerors</a:t>
            </a:r>
          </a:p>
          <a:p>
            <a:pPr>
              <a:buFont typeface="Wingdings" pitchFamily="2" charset="2"/>
              <a:buChar char="v"/>
            </a:pPr>
            <a:r>
              <a:rPr lang="en-US" sz="1800" b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Triangular Trade- </a:t>
            </a:r>
            <a:r>
              <a:rPr lang="en-US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Slave Trade</a:t>
            </a:r>
          </a:p>
          <a:p>
            <a:pPr>
              <a:buFont typeface="Wingdings" pitchFamily="2" charset="2"/>
              <a:buChar char="v"/>
            </a:pPr>
            <a:r>
              <a:rPr lang="en-US" sz="1800" b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The Middle Passage- </a:t>
            </a:r>
            <a:r>
              <a:rPr lang="en-US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The middle leg of Triangular Trade</a:t>
            </a:r>
            <a:endParaRPr lang="en-U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9" y="2209800"/>
            <a:ext cx="919941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02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5029200"/>
            <a:ext cx="7520940" cy="548640"/>
          </a:xfrm>
        </p:spPr>
        <p:txBody>
          <a:bodyPr/>
          <a:lstStyle/>
          <a:p>
            <a:pPr algn="ctr"/>
            <a:r>
              <a:rPr lang="en-US" sz="3600" b="1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MAP</a:t>
            </a:r>
            <a:endParaRPr lang="en-US" sz="3600" b="1" u="sng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305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Portugal &amp; Spain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690" y="990600"/>
            <a:ext cx="7520940" cy="41148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rgbClr val="C00000"/>
                </a:solidFill>
                <a:latin typeface="Copperplate Gothic Bold" panose="020E0705020206020404" pitchFamily="34" charset="0"/>
              </a:rPr>
              <a:t>Portugal's main  interest lay in Africa and Asia.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rgbClr val="C00000"/>
                </a:solidFill>
                <a:latin typeface="Copperplate Gothic Bold" panose="020E0705020206020404" pitchFamily="34" charset="0"/>
              </a:rPr>
              <a:t>After  attacks on Portugal, they built naval bases 	along the Atlantic  shore.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rgbClr val="C00000"/>
                </a:solidFill>
                <a:latin typeface="Copperplate Gothic Bold" panose="020E0705020206020404" pitchFamily="34" charset="0"/>
              </a:rPr>
              <a:t>Portugal eventually colonized in present day brazil.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rgbClr val="C00000"/>
                </a:solidFill>
                <a:latin typeface="Copperplate Gothic Bold" panose="020E0705020206020404" pitchFamily="34" charset="0"/>
              </a:rPr>
              <a:t>Settlers in Brazil grew  income-producing crops.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rgbClr val="C00000"/>
                </a:solidFill>
                <a:latin typeface="Copperplate Gothic Bold" panose="020E0705020206020404" pitchFamily="34" charset="0"/>
              </a:rPr>
              <a:t>Spanish</a:t>
            </a:r>
            <a:r>
              <a:rPr lang="en-US" sz="1800" b="0" u="sng" dirty="0" smtClean="0">
                <a:solidFill>
                  <a:srgbClr val="C00000"/>
                </a:solidFill>
                <a:latin typeface="Copperplate Gothic Bold" panose="020E0705020206020404" pitchFamily="34" charset="0"/>
              </a:rPr>
              <a:t> conquistadors </a:t>
            </a:r>
            <a:r>
              <a:rPr lang="en-US" sz="1800" b="0" dirty="0" smtClean="0">
                <a:solidFill>
                  <a:srgbClr val="C00000"/>
                </a:solidFill>
                <a:latin typeface="Copperplate Gothic Bold" panose="020E0705020206020404" pitchFamily="34" charset="0"/>
              </a:rPr>
              <a:t> landed in America “</a:t>
            </a:r>
            <a:r>
              <a:rPr lang="en-US" sz="1800" b="0" u="sng" dirty="0" smtClean="0">
                <a:solidFill>
                  <a:srgbClr val="C00000"/>
                </a:solidFill>
                <a:latin typeface="Copperplate Gothic Bold" panose="020E0705020206020404" pitchFamily="34" charset="0"/>
              </a:rPr>
              <a:t> </a:t>
            </a:r>
            <a:r>
              <a:rPr lang="en-US" sz="1800" b="0" dirty="0" smtClean="0">
                <a:solidFill>
                  <a:srgbClr val="C00000"/>
                </a:solidFill>
                <a:latin typeface="Copperplate Gothic Bold" panose="020E0705020206020404" pitchFamily="34" charset="0"/>
              </a:rPr>
              <a:t>To serve 	God and his Majesty…”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u="sng" dirty="0" smtClean="0">
                <a:solidFill>
                  <a:srgbClr val="C00000"/>
                </a:solidFill>
                <a:latin typeface="Copperplate Gothic Bold" panose="020E0705020206020404" pitchFamily="34" charset="0"/>
              </a:rPr>
              <a:t>Hernan Cortes </a:t>
            </a:r>
            <a:r>
              <a:rPr lang="en-US" sz="1800" b="0" dirty="0" smtClean="0">
                <a:solidFill>
                  <a:srgbClr val="C00000"/>
                </a:solidFill>
                <a:latin typeface="Copperplate Gothic Bold" panose="020E0705020206020404" pitchFamily="34" charset="0"/>
              </a:rPr>
              <a:t>landed in Mexico in 1519 with 600 men, 	16 horses, And cannons.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rgbClr val="C00000"/>
                </a:solidFill>
                <a:latin typeface="Copperplate Gothic Bold" panose="020E0705020206020404" pitchFamily="34" charset="0"/>
              </a:rPr>
              <a:t>Tenochtitlan's riches were beyond the Spaniards 	dreams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b="0" dirty="0" smtClean="0">
              <a:solidFill>
                <a:srgbClr val="C00000"/>
              </a:solidFill>
              <a:latin typeface="Copperplate Gothic Bold" panose="020E07050202060204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b="0" dirty="0" smtClean="0">
              <a:solidFill>
                <a:srgbClr val="C00000"/>
              </a:solidFill>
              <a:latin typeface="Copperplate Gothic Bold" panose="020E07050202060204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b="0" dirty="0" smtClean="0">
              <a:solidFill>
                <a:srgbClr val="C00000"/>
              </a:solidFill>
              <a:latin typeface="Copperplate Gothic Bold" panose="020E07050202060204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b="0" dirty="0" smtClean="0">
              <a:solidFill>
                <a:srgbClr val="C00000"/>
              </a:solidFill>
              <a:latin typeface="Copperplate Gothic Bold" panose="020E07050202060204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b="0" dirty="0" smtClean="0">
              <a:solidFill>
                <a:srgbClr val="C00000"/>
              </a:solidFill>
              <a:latin typeface="Copperplate Gothic Bold" panose="020E07050202060204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b="0" dirty="0" smtClean="0">
              <a:solidFill>
                <a:srgbClr val="C00000"/>
              </a:solidFill>
              <a:latin typeface="Copperplate Gothic Bold" panose="020E07050202060204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b="0" dirty="0" smtClean="0">
              <a:solidFill>
                <a:srgbClr val="C00000"/>
              </a:solidFill>
              <a:latin typeface="Copperplate Gothic Bold" panose="020E07050202060204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b="0" dirty="0">
              <a:solidFill>
                <a:srgbClr val="C000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184094"/>
            <a:ext cx="8839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</a:rPr>
              <a:t>MEOW MEOW MEOW MEOW MEOW</a:t>
            </a:r>
            <a:endParaRPr lang="en-US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005" y="4371974"/>
            <a:ext cx="3200401" cy="181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51192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1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</a:rPr>
              <a:t>Colonies of the Netherlands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4358640" cy="392857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</a:rPr>
              <a:t>Netherlands were interested in expansion.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</a:rPr>
              <a:t>1600’s was the Golden Age.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</a:rPr>
              <a:t>The first Dutch expedition returned in 1599.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</a:rPr>
              <a:t>In 1619 the company set up headquarters at Batavia.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</a:rPr>
              <a:t>Dutch controlled trade.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</a:rPr>
              <a:t>Dutch set out for America. 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14737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BARK BARK BARK BARK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BARK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BARK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BARK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BARK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BARK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BARK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BARK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  </a:t>
            </a:r>
            <a:endParaRPr lang="en-US" sz="3200" i="1" dirty="0">
              <a:solidFill>
                <a:schemeClr val="accent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65243"/>
            <a:ext cx="3948545" cy="524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51581"/>
            <a:ext cx="4800600" cy="167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5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Mistral" panose="03090702030407020403" pitchFamily="66" charset="0"/>
              </a:rPr>
              <a:t>French and English Colonies</a:t>
            </a:r>
            <a:endParaRPr lang="en-US" dirty="0">
              <a:solidFill>
                <a:srgbClr val="00206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100629"/>
            <a:ext cx="4152900" cy="293797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0" dirty="0" smtClean="0">
                <a:solidFill>
                  <a:srgbClr val="002060"/>
                </a:solidFill>
                <a:latin typeface="Copperplate Gothic Bold" panose="020E0705020206020404" pitchFamily="34" charset="0"/>
              </a:rPr>
              <a:t>French and English Colonies played a small role in early voyages.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 dirty="0" smtClean="0">
                <a:solidFill>
                  <a:srgbClr val="002060"/>
                </a:solidFill>
                <a:latin typeface="Copperplate Gothic Bold" panose="020E0705020206020404" pitchFamily="34" charset="0"/>
              </a:rPr>
              <a:t>In 1524 an Italian captain, Giovanni de 	Verrazano to find a northwest passage.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 dirty="0" smtClean="0">
                <a:solidFill>
                  <a:srgbClr val="002060"/>
                </a:solidFill>
                <a:latin typeface="Copperplate Gothic Bold" panose="020E0705020206020404" pitchFamily="34" charset="0"/>
              </a:rPr>
              <a:t>In 1608 </a:t>
            </a:r>
            <a:r>
              <a:rPr lang="en-US" sz="2000" b="0" u="sng" dirty="0" smtClean="0">
                <a:solidFill>
                  <a:srgbClr val="002060"/>
                </a:solidFill>
                <a:latin typeface="Copperplate Gothic Bold" panose="020E0705020206020404" pitchFamily="34" charset="0"/>
              </a:rPr>
              <a:t>Samuel de Champlain</a:t>
            </a:r>
            <a:r>
              <a:rPr lang="en-US" sz="2000" b="0" dirty="0" smtClean="0">
                <a:solidFill>
                  <a:srgbClr val="002060"/>
                </a:solidFill>
                <a:latin typeface="Copperplate Gothic Bold" panose="020E0705020206020404" pitchFamily="34" charset="0"/>
              </a:rPr>
              <a:t> found Quebec.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 dirty="0" smtClean="0">
                <a:solidFill>
                  <a:srgbClr val="002060"/>
                </a:solidFill>
                <a:latin typeface="Copperplate Gothic Bold" panose="020E0705020206020404" pitchFamily="34" charset="0"/>
              </a:rPr>
              <a:t>England showed interest in trade as well.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 dirty="0" smtClean="0">
                <a:solidFill>
                  <a:srgbClr val="002060"/>
                </a:solidFill>
                <a:latin typeface="Copperplate Gothic Bold" panose="020E0705020206020404" pitchFamily="34" charset="0"/>
              </a:rPr>
              <a:t>During 1600’s English founded settlements in the Americas.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b="0" dirty="0">
              <a:solidFill>
                <a:srgbClr val="00206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4102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Wide Latin" panose="020A0A07050505020404" pitchFamily="18" charset="0"/>
              </a:rPr>
              <a:t>BLUB </a:t>
            </a:r>
            <a:r>
              <a:rPr lang="en-US" sz="2800" dirty="0" err="1" smtClean="0">
                <a:solidFill>
                  <a:srgbClr val="002060"/>
                </a:solidFill>
                <a:latin typeface="Wide Latin" panose="020A0A07050505020404" pitchFamily="18" charset="0"/>
              </a:rPr>
              <a:t>BLUB</a:t>
            </a:r>
            <a:r>
              <a:rPr lang="en-US" sz="2800" dirty="0" smtClean="0">
                <a:solidFill>
                  <a:srgbClr val="002060"/>
                </a:solidFill>
                <a:latin typeface="Wide Latin" panose="020A0A070505050204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Wide Latin" panose="020A0A07050505020404" pitchFamily="18" charset="0"/>
              </a:rPr>
              <a:t>BLUB</a:t>
            </a:r>
            <a:r>
              <a:rPr lang="en-US" sz="2800" dirty="0" smtClean="0">
                <a:solidFill>
                  <a:srgbClr val="002060"/>
                </a:solidFill>
                <a:latin typeface="Wide Latin" panose="020A0A070505050204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Wide Latin" panose="020A0A07050505020404" pitchFamily="18" charset="0"/>
              </a:rPr>
              <a:t>BLUB</a:t>
            </a:r>
            <a:r>
              <a:rPr lang="en-US" sz="2800" dirty="0" smtClean="0">
                <a:solidFill>
                  <a:srgbClr val="002060"/>
                </a:solidFill>
                <a:latin typeface="Wide Latin" panose="020A0A070505050204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Wide Latin" panose="020A0A07050505020404" pitchFamily="18" charset="0"/>
              </a:rPr>
              <a:t>BLUB</a:t>
            </a:r>
            <a:r>
              <a:rPr lang="en-US" sz="2800" dirty="0" smtClean="0">
                <a:solidFill>
                  <a:srgbClr val="002060"/>
                </a:solidFill>
                <a:latin typeface="Wide Latin" panose="020A0A070505050204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Wide Latin" panose="020A0A07050505020404" pitchFamily="18" charset="0"/>
              </a:rPr>
              <a:t>BLUB</a:t>
            </a:r>
            <a:r>
              <a:rPr lang="en-US" sz="2800" dirty="0" smtClean="0">
                <a:solidFill>
                  <a:srgbClr val="002060"/>
                </a:solidFill>
                <a:latin typeface="Wide Latin" panose="020A0A070505050204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Wide Latin" panose="020A0A07050505020404" pitchFamily="18" charset="0"/>
              </a:rPr>
              <a:t>BLUB</a:t>
            </a:r>
            <a:r>
              <a:rPr lang="en-US" sz="2800" dirty="0" smtClean="0">
                <a:solidFill>
                  <a:srgbClr val="002060"/>
                </a:solidFill>
                <a:latin typeface="Wide Latin" panose="020A0A070505050204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Wide Latin" panose="020A0A07050505020404" pitchFamily="18" charset="0"/>
              </a:rPr>
              <a:t>BLUB</a:t>
            </a:r>
            <a:r>
              <a:rPr lang="en-US" sz="2800" dirty="0" smtClean="0">
                <a:solidFill>
                  <a:srgbClr val="002060"/>
                </a:solidFill>
                <a:latin typeface="Wide Latin" panose="020A0A070505050204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Wide Latin" panose="020A0A07050505020404" pitchFamily="18" charset="0"/>
              </a:rPr>
              <a:t>BLUB</a:t>
            </a:r>
            <a:r>
              <a:rPr lang="en-US" sz="2800" dirty="0" smtClean="0">
                <a:solidFill>
                  <a:srgbClr val="002060"/>
                </a:solidFill>
                <a:latin typeface="Wide Latin" panose="020A0A07050505020404" pitchFamily="18" charset="0"/>
              </a:rPr>
              <a:t> </a:t>
            </a:r>
            <a:endParaRPr lang="en-US" sz="2800" dirty="0">
              <a:solidFill>
                <a:srgbClr val="002060"/>
              </a:solidFill>
              <a:latin typeface="Wide Latin" panose="020A0A070505050204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3899792" cy="439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52875"/>
            <a:ext cx="4627418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50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Wide Latin" panose="020A0A07050505020404" pitchFamily="18" charset="0"/>
              </a:rPr>
              <a:t>Slave trade</a:t>
            </a:r>
            <a:endParaRPr lang="en-US" dirty="0">
              <a:solidFill>
                <a:srgbClr val="7030A0"/>
              </a:solidFill>
              <a:latin typeface="Wide Latin" panose="020A0A070505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2937972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Europe was the starting point for about half of all transatlantic 	slaving voyages.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Due to this slave trade, Africa lost over 12.5 million people between 	1525 &amp; 1867.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Brazil was the center of slave trade.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The Caribbean was one of the two major broad regional markets for 	slaves to Africa.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North America played a minor role in slave trade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Slave trade was apart of </a:t>
            </a:r>
            <a:r>
              <a:rPr lang="en-US" sz="1800" b="0" u="sng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Triangular Trade.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The </a:t>
            </a:r>
            <a:r>
              <a:rPr lang="en-US" sz="1800" b="0" u="sng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Middle Passage </a:t>
            </a:r>
            <a:r>
              <a:rPr lang="en-US" sz="1800" b="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was the middle leg of trade for slaves.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 smtClean="0">
              <a:solidFill>
                <a:srgbClr val="7030A0"/>
              </a:solidFill>
              <a:latin typeface="Berlin Sans FB Demi" panose="020E08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7030A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17666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Snap ITC" panose="04040A07060A02020202" pitchFamily="82" charset="0"/>
              </a:rPr>
              <a:t>MOOOOOOOOOOOOOOOOOOOOOOOOO</a:t>
            </a:r>
            <a:endParaRPr lang="en-US" sz="2400" dirty="0">
              <a:solidFill>
                <a:srgbClr val="7030A0"/>
              </a:solidFill>
              <a:latin typeface="Snap ITC" panose="04040A07060A02020202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77020"/>
            <a:ext cx="3819525" cy="229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73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520940" cy="5791200"/>
          </a:xfrm>
        </p:spPr>
        <p:txBody>
          <a:bodyPr/>
          <a:lstStyle/>
          <a:p>
            <a:pPr algn="ctr"/>
            <a:r>
              <a:rPr lang="en-US" dirty="0" smtClean="0"/>
              <a:t>I bet you think we forgot a cow…</a:t>
            </a:r>
          </a:p>
          <a:p>
            <a:pPr algn="ctr"/>
            <a:r>
              <a:rPr lang="en-US" sz="2400" dirty="0" smtClean="0"/>
              <a:t>DIDN’T YOU!?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NOOOOOOPE!!!!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45" y="2057400"/>
            <a:ext cx="555373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50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153</TotalTime>
  <Words>289</Words>
  <Application>Microsoft Office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17-2 Overseas Empires</vt:lpstr>
      <vt:lpstr>people</vt:lpstr>
      <vt:lpstr>Key terms</vt:lpstr>
      <vt:lpstr>MAP</vt:lpstr>
      <vt:lpstr>Portugal &amp; Spain</vt:lpstr>
      <vt:lpstr>Colonies of the Netherlands</vt:lpstr>
      <vt:lpstr>French and English Colonies</vt:lpstr>
      <vt:lpstr>Slave trade</vt:lpstr>
      <vt:lpstr>PowerPoint Presentation</vt:lpstr>
      <vt:lpstr>WORK CITED!!!!!!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17-2 Overseas Empires</dc:title>
  <dc:creator>MVR3</dc:creator>
  <cp:lastModifiedBy>MVR3</cp:lastModifiedBy>
  <cp:revision>27</cp:revision>
  <dcterms:created xsi:type="dcterms:W3CDTF">2014-04-01T14:42:08Z</dcterms:created>
  <dcterms:modified xsi:type="dcterms:W3CDTF">2014-04-07T15:07:21Z</dcterms:modified>
</cp:coreProperties>
</file>