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4" r:id="rId8"/>
    <p:sldId id="266" r:id="rId9"/>
    <p:sldId id="263"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9" d="100"/>
          <a:sy n="69" d="100"/>
        </p:scale>
        <p:origin x="-142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FA6D210-A76C-4B93-B7AE-185FDA50F1DA}" type="datetimeFigureOut">
              <a:rPr lang="en-US" smtClean="0"/>
              <a:pPr/>
              <a:t>3/10/2014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4F6DAD0-5094-4266-BDAD-1DE6CBE0928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A6D210-A76C-4B93-B7AE-185FDA50F1DA}" type="datetimeFigureOut">
              <a:rPr lang="en-US" smtClean="0"/>
              <a:pPr/>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6DAD0-5094-4266-BDAD-1DE6CBE092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A6D210-A76C-4B93-B7AE-185FDA50F1DA}" type="datetimeFigureOut">
              <a:rPr lang="en-US" smtClean="0"/>
              <a:pPr/>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6DAD0-5094-4266-BDAD-1DE6CBE092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A6D210-A76C-4B93-B7AE-185FDA50F1DA}" type="datetimeFigureOut">
              <a:rPr lang="en-US" smtClean="0"/>
              <a:pPr/>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6DAD0-5094-4266-BDAD-1DE6CBE092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A6D210-A76C-4B93-B7AE-185FDA50F1DA}" type="datetimeFigureOut">
              <a:rPr lang="en-US" smtClean="0"/>
              <a:pPr/>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4F6DAD0-5094-4266-BDAD-1DE6CBE0928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A6D210-A76C-4B93-B7AE-185FDA50F1DA}" type="datetimeFigureOut">
              <a:rPr lang="en-US" smtClean="0"/>
              <a:pPr/>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6DAD0-5094-4266-BDAD-1DE6CBE092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FA6D210-A76C-4B93-B7AE-185FDA50F1DA}" type="datetimeFigureOut">
              <a:rPr lang="en-US" smtClean="0"/>
              <a:pPr/>
              <a:t>3/10/2014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F6DAD0-5094-4266-BDAD-1DE6CBE092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A6D210-A76C-4B93-B7AE-185FDA50F1DA}" type="datetimeFigureOut">
              <a:rPr lang="en-US" smtClean="0"/>
              <a:pPr/>
              <a:t>3/10/2014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F6DAD0-5094-4266-BDAD-1DE6CBE092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6D210-A76C-4B93-B7AE-185FDA50F1DA}" type="datetimeFigureOut">
              <a:rPr lang="en-US" smtClean="0"/>
              <a:pPr/>
              <a:t>3/10/2014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F6DAD0-5094-4266-BDAD-1DE6CBE092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A6D210-A76C-4B93-B7AE-185FDA50F1DA}" type="datetimeFigureOut">
              <a:rPr lang="en-US" smtClean="0"/>
              <a:pPr/>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6DAD0-5094-4266-BDAD-1DE6CBE092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A6D210-A76C-4B93-B7AE-185FDA50F1DA}" type="datetimeFigureOut">
              <a:rPr lang="en-US" smtClean="0"/>
              <a:pPr/>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6DAD0-5094-4266-BDAD-1DE6CBE092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FA6D210-A76C-4B93-B7AE-185FDA50F1DA}" type="datetimeFigureOut">
              <a:rPr lang="en-US" smtClean="0"/>
              <a:pPr/>
              <a:t>3/10/2014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4F6DAD0-5094-4266-BDAD-1DE6CBE0928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1" y="4114800"/>
            <a:ext cx="6400800" cy="1752600"/>
          </a:xfrm>
        </p:spPr>
        <p:txBody>
          <a:bodyPr/>
          <a:lstStyle/>
          <a:p>
            <a:r>
              <a:rPr lang="en-US" dirty="0" smtClean="0"/>
              <a:t>By. Ryan </a:t>
            </a:r>
            <a:r>
              <a:rPr lang="en-US" dirty="0" err="1" smtClean="0"/>
              <a:t>Weerts</a:t>
            </a:r>
            <a:endParaRPr lang="en-US" dirty="0" smtClean="0"/>
          </a:p>
          <a:p>
            <a:r>
              <a:rPr lang="en-US" dirty="0" smtClean="0"/>
              <a:t>         Brandy </a:t>
            </a:r>
            <a:r>
              <a:rPr lang="en-US" dirty="0" smtClean="0"/>
              <a:t>Cordova</a:t>
            </a:r>
            <a:endParaRPr lang="en-US" dirty="0" smtClean="0"/>
          </a:p>
          <a:p>
            <a:r>
              <a:rPr lang="en-US" dirty="0" smtClean="0"/>
              <a:t>         </a:t>
            </a:r>
            <a:r>
              <a:rPr lang="en-US" dirty="0" err="1" smtClean="0"/>
              <a:t>BreAnna</a:t>
            </a:r>
            <a:r>
              <a:rPr lang="en-US" dirty="0" smtClean="0"/>
              <a:t> </a:t>
            </a:r>
            <a:r>
              <a:rPr lang="en-US" dirty="0" err="1" smtClean="0"/>
              <a:t>Slape</a:t>
            </a:r>
            <a:endParaRPr lang="en-US" dirty="0"/>
          </a:p>
        </p:txBody>
      </p:sp>
      <p:grpSp>
        <p:nvGrpSpPr>
          <p:cNvPr id="6" name="Group 5"/>
          <p:cNvGrpSpPr/>
          <p:nvPr/>
        </p:nvGrpSpPr>
        <p:grpSpPr>
          <a:xfrm>
            <a:off x="1154339" y="1676400"/>
            <a:ext cx="6849183" cy="2121932"/>
            <a:chOff x="1154339" y="1676400"/>
            <a:chExt cx="6849183" cy="2121932"/>
          </a:xfrm>
        </p:grpSpPr>
        <p:sp>
          <p:nvSpPr>
            <p:cNvPr id="4" name="Rectangle 3"/>
            <p:cNvSpPr/>
            <p:nvPr/>
          </p:nvSpPr>
          <p:spPr>
            <a:xfrm>
              <a:off x="1154339" y="1676400"/>
              <a:ext cx="684918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Chapter 13 Section 1</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Rectangle 4"/>
            <p:cNvSpPr/>
            <p:nvPr/>
          </p:nvSpPr>
          <p:spPr>
            <a:xfrm>
              <a:off x="2561226" y="2967335"/>
              <a:ext cx="4021550"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800" b="1" i="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Crusades</a:t>
              </a:r>
              <a:endParaRPr lang="en-US" sz="4800" b="1" i="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spTree>
    <p:extLst>
      <p:ext uri="{BB962C8B-B14F-4D97-AF65-F5344CB8AC3E}">
        <p14:creationId xmlns:p14="http://schemas.microsoft.com/office/powerpoint/2010/main" val="344854281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Words Cited</a:t>
            </a:r>
            <a:endParaRPr lang="en-US" dirty="0"/>
          </a:p>
        </p:txBody>
      </p:sp>
      <p:sp>
        <p:nvSpPr>
          <p:cNvPr id="6" name="Content Placeholder 5"/>
          <p:cNvSpPr>
            <a:spLocks noGrp="1"/>
          </p:cNvSpPr>
          <p:nvPr>
            <p:ph idx="1"/>
          </p:nvPr>
        </p:nvSpPr>
        <p:spPr>
          <a:xfrm>
            <a:off x="381000" y="1600200"/>
            <a:ext cx="8382000" cy="4709160"/>
          </a:xfrm>
        </p:spPr>
        <p:txBody>
          <a:bodyPr/>
          <a:lstStyle/>
          <a:p>
            <a:r>
              <a:rPr lang="en-US" dirty="0" err="1"/>
              <a:t>Karls</a:t>
            </a:r>
            <a:r>
              <a:rPr lang="en-US" dirty="0"/>
              <a:t>, Farah. World History The Human Experience. Columbus: Glencoe McGraw-Hill, 1999. 318-21. Print</a:t>
            </a:r>
            <a:r>
              <a:rPr lang="en-US" dirty="0" smtClean="0"/>
              <a:t>.</a:t>
            </a:r>
          </a:p>
          <a:p>
            <a:endParaRPr lang="en-US" dirty="0"/>
          </a:p>
          <a:p>
            <a:r>
              <a:rPr lang="en-US" dirty="0"/>
              <a:t>The Crusades. </a:t>
            </a:r>
            <a:r>
              <a:rPr lang="en-US" dirty="0" err="1"/>
              <a:t>N.p</a:t>
            </a:r>
            <a:r>
              <a:rPr lang="en-US" dirty="0"/>
              <a:t>., </a:t>
            </a:r>
            <a:r>
              <a:rPr lang="en-US" dirty="0" err="1"/>
              <a:t>n.d.</a:t>
            </a:r>
            <a:r>
              <a:rPr lang="en-US" dirty="0"/>
              <a:t> Web. 10 Mar. 2014. </a:t>
            </a:r>
            <a:r>
              <a:rPr lang="en-US" smtClean="0"/>
              <a:t>&lt;http</a:t>
            </a:r>
            <a:r>
              <a:rPr lang="en-US"/>
              <a:t>://</a:t>
            </a:r>
            <a:r>
              <a:rPr lang="en-US" smtClean="0"/>
              <a:t>mrkash.com/activities/crusades.html&gt;  </a:t>
            </a:r>
            <a:endParaRPr lang="en-US" dirty="0"/>
          </a:p>
        </p:txBody>
      </p:sp>
    </p:spTree>
    <p:extLst>
      <p:ext uri="{BB962C8B-B14F-4D97-AF65-F5344CB8AC3E}">
        <p14:creationId xmlns:p14="http://schemas.microsoft.com/office/powerpoint/2010/main" val="27662785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Vertical)">
                                      <p:cBhvr>
                                        <p:cTn id="23" dur="500"/>
                                        <p:tgtEl>
                                          <p:spTgt spid="6">
                                            <p:txEl>
                                              <p:pRg st="0" end="0"/>
                                            </p:txEl>
                                          </p:spTgt>
                                        </p:tgtEl>
                                      </p:cBhvr>
                                    </p:animEffect>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arn(inVertical)">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cene3d>
              <a:camera prst="orthographicFront"/>
              <a:lightRig rig="soft" dir="t">
                <a:rot lat="0" lon="0" rev="16800000"/>
              </a:lightRig>
            </a:scene3d>
            <a:sp3d prstMaterial="softEdge">
              <a:bevelT w="38100" h="38100"/>
            </a:sp3d>
          </a:bodyPr>
          <a:lstStyle/>
          <a:p>
            <a:r>
              <a:rPr lang="en-US" dirty="0" smtClean="0"/>
              <a:t>Key Terms!</a:t>
            </a:r>
            <a:endParaRPr lang="en-US" dirty="0"/>
          </a:p>
        </p:txBody>
      </p:sp>
      <p:sp>
        <p:nvSpPr>
          <p:cNvPr id="3" name="Content Placeholder 2"/>
          <p:cNvSpPr>
            <a:spLocks noGrp="1"/>
          </p:cNvSpPr>
          <p:nvPr>
            <p:ph sz="half" idx="1"/>
          </p:nvPr>
        </p:nvSpPr>
        <p:spPr>
          <a:xfrm>
            <a:off x="304800" y="1524000"/>
            <a:ext cx="4038600" cy="4525963"/>
          </a:xfrm>
        </p:spPr>
        <p:txBody>
          <a:bodyPr>
            <a:normAutofit fontScale="92500" lnSpcReduction="10000"/>
          </a:bodyPr>
          <a:lstStyle/>
          <a:p>
            <a:pPr>
              <a:buClr>
                <a:schemeClr val="bg1">
                  <a:lumMod val="85000"/>
                  <a:lumOff val="15000"/>
                </a:schemeClr>
              </a:buClr>
            </a:pPr>
            <a:r>
              <a:rPr lang="en-US" i="1" u="sng" dirty="0" smtClean="0">
                <a:solidFill>
                  <a:schemeClr val="bg1">
                    <a:lumMod val="85000"/>
                    <a:lumOff val="15000"/>
                  </a:schemeClr>
                </a:solidFill>
              </a:rPr>
              <a:t>The Crusades- </a:t>
            </a:r>
            <a:r>
              <a:rPr lang="en-US" dirty="0" smtClean="0">
                <a:solidFill>
                  <a:schemeClr val="bg1">
                    <a:lumMod val="85000"/>
                    <a:lumOff val="15000"/>
                  </a:schemeClr>
                </a:solidFill>
              </a:rPr>
              <a:t>From the Latin word “Crux” which means cross.</a:t>
            </a:r>
          </a:p>
          <a:p>
            <a:pPr>
              <a:buClr>
                <a:schemeClr val="bg1">
                  <a:lumMod val="85000"/>
                  <a:lumOff val="15000"/>
                </a:schemeClr>
              </a:buClr>
            </a:pPr>
            <a:r>
              <a:rPr lang="en-US" dirty="0" smtClean="0">
                <a:solidFill>
                  <a:schemeClr val="bg1">
                    <a:lumMod val="85000"/>
                    <a:lumOff val="15000"/>
                  </a:schemeClr>
                </a:solidFill>
              </a:rPr>
              <a:t>The Crusades were basically the European Christians who undertook a series of military expeditions to recover the holy land from the Muslims.</a:t>
            </a:r>
          </a:p>
          <a:p>
            <a:pPr>
              <a:buClr>
                <a:schemeClr val="bg1">
                  <a:lumMod val="85000"/>
                  <a:lumOff val="15000"/>
                </a:schemeClr>
              </a:buClr>
            </a:pPr>
            <a:r>
              <a:rPr lang="en-US" dirty="0" smtClean="0">
                <a:solidFill>
                  <a:schemeClr val="bg1">
                    <a:lumMod val="85000"/>
                    <a:lumOff val="15000"/>
                  </a:schemeClr>
                </a:solidFill>
              </a:rPr>
              <a:t>There were nine expeditions in all.</a:t>
            </a:r>
            <a:endParaRPr lang="en-US" dirty="0">
              <a:solidFill>
                <a:schemeClr val="bg1">
                  <a:lumMod val="85000"/>
                  <a:lumOff val="15000"/>
                </a:schemeClr>
              </a:solidFill>
            </a:endParaRPr>
          </a:p>
        </p:txBody>
      </p:sp>
      <p:pic>
        <p:nvPicPr>
          <p:cNvPr id="5" name="Content Placeholder 4"/>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rot="387530">
            <a:off x="4416457" y="2152001"/>
            <a:ext cx="4567069" cy="3110850"/>
          </a:xfrm>
          <a:prstGeom prst="rect">
            <a:avLst/>
          </a:prstGeom>
          <a:ln>
            <a:noFill/>
          </a:ln>
          <a:effectLst>
            <a:softEdge rad="112500"/>
          </a:effectLst>
          <a:scene3d>
            <a:camera prst="orthographicFront"/>
            <a:lightRig rig="threePt" dir="t"/>
          </a:scene3d>
          <a:sp3d>
            <a:bevelT prst="angle"/>
          </a:sp3d>
        </p:spPr>
      </p:pic>
    </p:spTree>
    <p:extLst>
      <p:ext uri="{BB962C8B-B14F-4D97-AF65-F5344CB8AC3E}">
        <p14:creationId xmlns:p14="http://schemas.microsoft.com/office/powerpoint/2010/main" val="32624927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par>
                                <p:cTn id="17" presetID="32" presetClass="emph" presetSubtype="0" fill="hold" grpId="0" nodeType="withEffect">
                                  <p:stCondLst>
                                    <p:cond delay="0"/>
                                  </p:stCondLst>
                                  <p:childTnLst>
                                    <p:animRot by="120000">
                                      <p:cBhvr>
                                        <p:cTn id="18" dur="100" fill="hold">
                                          <p:stCondLst>
                                            <p:cond delay="0"/>
                                          </p:stCondLst>
                                        </p:cTn>
                                        <p:tgtEl>
                                          <p:spTgt spid="2"/>
                                        </p:tgtEl>
                                        <p:attrNameLst>
                                          <p:attrName>r</p:attrName>
                                        </p:attrNameLst>
                                      </p:cBhvr>
                                    </p:animRot>
                                    <p:animRot by="-240000">
                                      <p:cBhvr>
                                        <p:cTn id="19" dur="200" fill="hold">
                                          <p:stCondLst>
                                            <p:cond delay="200"/>
                                          </p:stCondLst>
                                        </p:cTn>
                                        <p:tgtEl>
                                          <p:spTgt spid="2"/>
                                        </p:tgtEl>
                                        <p:attrNameLst>
                                          <p:attrName>r</p:attrName>
                                        </p:attrNameLst>
                                      </p:cBhvr>
                                    </p:animRot>
                                    <p:animRot by="240000">
                                      <p:cBhvr>
                                        <p:cTn id="20" dur="200" fill="hold">
                                          <p:stCondLst>
                                            <p:cond delay="400"/>
                                          </p:stCondLst>
                                        </p:cTn>
                                        <p:tgtEl>
                                          <p:spTgt spid="2"/>
                                        </p:tgtEl>
                                        <p:attrNameLst>
                                          <p:attrName>r</p:attrName>
                                        </p:attrNameLst>
                                      </p:cBhvr>
                                    </p:animRot>
                                    <p:animRot by="-240000">
                                      <p:cBhvr>
                                        <p:cTn id="21" dur="200" fill="hold">
                                          <p:stCondLst>
                                            <p:cond delay="600"/>
                                          </p:stCondLst>
                                        </p:cTn>
                                        <p:tgtEl>
                                          <p:spTgt spid="2"/>
                                        </p:tgtEl>
                                        <p:attrNameLst>
                                          <p:attrName>r</p:attrName>
                                        </p:attrNameLst>
                                      </p:cBhvr>
                                    </p:animRot>
                                    <p:animRot by="120000">
                                      <p:cBhvr>
                                        <p:cTn id="22"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soft" dir="t">
              <a:rot lat="0" lon="0" rev="16800000"/>
            </a:lightRig>
          </a:scene3d>
          <a:sp3d>
            <a:bevelT prst="slope"/>
          </a:sp3d>
        </p:spPr>
        <p:txBody>
          <a:bodyPr>
            <a:scene3d>
              <a:camera prst="orthographicFront"/>
              <a:lightRig rig="soft" dir="t">
                <a:rot lat="0" lon="0" rev="16800000"/>
              </a:lightRig>
            </a:scene3d>
            <a:sp3d prstMaterial="softEdge">
              <a:bevelT w="38100" h="38100"/>
            </a:sp3d>
          </a:bodyPr>
          <a:lstStyle/>
          <a:p>
            <a:r>
              <a:rPr lang="en-US" dirty="0" smtClean="0"/>
              <a:t>Significant People</a:t>
            </a:r>
            <a:endParaRPr lang="en-US" dirty="0"/>
          </a:p>
        </p:txBody>
      </p:sp>
      <p:sp>
        <p:nvSpPr>
          <p:cNvPr id="3" name="Content Placeholder 2"/>
          <p:cNvSpPr>
            <a:spLocks noGrp="1"/>
          </p:cNvSpPr>
          <p:nvPr>
            <p:ph sz="half" idx="1"/>
          </p:nvPr>
        </p:nvSpPr>
        <p:spPr>
          <a:xfrm>
            <a:off x="457200" y="1524000"/>
            <a:ext cx="4038600" cy="2438400"/>
          </a:xfrm>
        </p:spPr>
        <p:txBody>
          <a:bodyPr>
            <a:normAutofit lnSpcReduction="10000"/>
          </a:bodyPr>
          <a:lstStyle/>
          <a:p>
            <a:r>
              <a:rPr lang="en-US" dirty="0" smtClean="0"/>
              <a:t>Saladin</a:t>
            </a:r>
          </a:p>
          <a:p>
            <a:pPr lvl="1"/>
            <a:r>
              <a:rPr lang="en-US" dirty="0" smtClean="0"/>
              <a:t>Diplomatic and forceful leader</a:t>
            </a:r>
          </a:p>
          <a:p>
            <a:pPr lvl="1"/>
            <a:r>
              <a:rPr lang="en-US" dirty="0" smtClean="0"/>
              <a:t>United Muslim forces </a:t>
            </a:r>
          </a:p>
          <a:p>
            <a:pPr lvl="1"/>
            <a:r>
              <a:rPr lang="en-US" dirty="0" smtClean="0"/>
              <a:t>In A.D. 1187, he captured Jerusalem </a:t>
            </a:r>
          </a:p>
        </p:txBody>
      </p:sp>
      <p:sp>
        <p:nvSpPr>
          <p:cNvPr id="4" name="Content Placeholder 3"/>
          <p:cNvSpPr>
            <a:spLocks noGrp="1"/>
          </p:cNvSpPr>
          <p:nvPr>
            <p:ph sz="half" idx="2"/>
          </p:nvPr>
        </p:nvSpPr>
        <p:spPr/>
        <p:txBody>
          <a:bodyPr>
            <a:normAutofit lnSpcReduction="10000"/>
          </a:bodyPr>
          <a:lstStyle/>
          <a:p>
            <a:r>
              <a:rPr lang="en-US" dirty="0"/>
              <a:t>Richard </a:t>
            </a:r>
            <a:r>
              <a:rPr lang="en-US" dirty="0" smtClean="0"/>
              <a:t>I</a:t>
            </a:r>
          </a:p>
          <a:p>
            <a:pPr lvl="1"/>
            <a:r>
              <a:rPr lang="en-US" dirty="0" smtClean="0"/>
              <a:t>King </a:t>
            </a:r>
            <a:r>
              <a:rPr lang="en-US" dirty="0"/>
              <a:t>of England</a:t>
            </a:r>
          </a:p>
          <a:p>
            <a:pPr lvl="1"/>
            <a:r>
              <a:rPr lang="en-US" dirty="0"/>
              <a:t> was one of the men who assembled warriors for the third </a:t>
            </a:r>
            <a:r>
              <a:rPr lang="en-US" dirty="0" smtClean="0"/>
              <a:t>crusade</a:t>
            </a:r>
          </a:p>
          <a:p>
            <a:pPr lvl="1"/>
            <a:r>
              <a:rPr lang="en-US" dirty="0" smtClean="0"/>
              <a:t>Worked </a:t>
            </a:r>
            <a:r>
              <a:rPr lang="en-US" dirty="0"/>
              <a:t>with Holy Roman Emperor Frederick Barbarossa of Germany and King Philip August of France</a:t>
            </a:r>
          </a:p>
          <a:p>
            <a:endParaRPr lang="en-US" dirty="0"/>
          </a:p>
        </p:txBody>
      </p:sp>
      <p:pic>
        <p:nvPicPr>
          <p:cNvPr id="5" name="Picture 4"/>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061105">
            <a:off x="533400" y="4267200"/>
            <a:ext cx="1943100" cy="2343150"/>
          </a:xfrm>
          <a:prstGeom prst="rect">
            <a:avLst/>
          </a:prstGeom>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rot="494958">
            <a:off x="2667000" y="4114800"/>
            <a:ext cx="2232740" cy="2343150"/>
          </a:xfrm>
          <a:prstGeom prst="rect">
            <a:avLst/>
          </a:prstGeom>
        </p:spPr>
      </p:pic>
    </p:spTree>
    <p:extLst>
      <p:ext uri="{BB962C8B-B14F-4D97-AF65-F5344CB8AC3E}">
        <p14:creationId xmlns:p14="http://schemas.microsoft.com/office/powerpoint/2010/main" val="371791221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500"/>
                                        <p:tgtEl>
                                          <p:spTgt spid="3">
                                            <p:txEl>
                                              <p:pRg st="3" end="3"/>
                                            </p:txEl>
                                          </p:spTgt>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heel(1)">
                                      <p:cBhvr>
                                        <p:cTn id="24" dur="2000"/>
                                        <p:tgtEl>
                                          <p:spTgt spid="4">
                                            <p:txEl>
                                              <p:pRg st="0" end="0"/>
                                            </p:txEl>
                                          </p:spTgt>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heel(1)">
                                      <p:cBhvr>
                                        <p:cTn id="27" dur="2000"/>
                                        <p:tgtEl>
                                          <p:spTgt spid="4">
                                            <p:txEl>
                                              <p:pRg st="1" end="1"/>
                                            </p:txEl>
                                          </p:spTgt>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heel(1)">
                                      <p:cBhvr>
                                        <p:cTn id="30" dur="2000"/>
                                        <p:tgtEl>
                                          <p:spTgt spid="4">
                                            <p:txEl>
                                              <p:pRg st="2" end="2"/>
                                            </p:txEl>
                                          </p:spTgt>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heel(1)">
                                      <p:cBhvr>
                                        <p:cTn id="33" dur="2000"/>
                                        <p:tgtEl>
                                          <p:spTgt spid="4">
                                            <p:txEl>
                                              <p:pRg st="3" end="3"/>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par>
                                <p:cTn id="37" presetID="6" presetClass="entr" presetSubtype="16"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800600" y="609600"/>
            <a:ext cx="4038600" cy="5516563"/>
          </a:xfrm>
        </p:spPr>
        <p:txBody>
          <a:bodyPr/>
          <a:lstStyle/>
          <a:p>
            <a:r>
              <a:rPr lang="en-US" dirty="0" smtClean="0"/>
              <a:t>Pope Urban II</a:t>
            </a:r>
          </a:p>
          <a:p>
            <a:pPr lvl="1"/>
            <a:r>
              <a:rPr lang="en-US" dirty="0" smtClean="0"/>
              <a:t>	mounted a platform outside the church at Clermont, France on a November day in A.D. 1095</a:t>
            </a:r>
          </a:p>
          <a:p>
            <a:pPr lvl="1"/>
            <a:endParaRPr lang="en-US" dirty="0"/>
          </a:p>
        </p:txBody>
      </p:sp>
      <p:sp>
        <p:nvSpPr>
          <p:cNvPr id="9" name="Content Placeholder 8"/>
          <p:cNvSpPr>
            <a:spLocks noGrp="1"/>
          </p:cNvSpPr>
          <p:nvPr>
            <p:ph sz="half" idx="2"/>
          </p:nvPr>
        </p:nvSpPr>
        <p:spPr>
          <a:xfrm>
            <a:off x="457200" y="609600"/>
            <a:ext cx="4038600" cy="5516563"/>
          </a:xfrm>
        </p:spPr>
        <p:txBody>
          <a:bodyPr/>
          <a:lstStyle/>
          <a:p>
            <a:pPr lvl="1"/>
            <a:r>
              <a:rPr lang="en-US" sz="2800" dirty="0" smtClean="0"/>
              <a:t>The Seljuk Turks</a:t>
            </a:r>
          </a:p>
          <a:p>
            <a:pPr lvl="2"/>
            <a:r>
              <a:rPr lang="en-US" sz="2400" dirty="0" smtClean="0"/>
              <a:t>A Muslim person from central Asia</a:t>
            </a:r>
          </a:p>
          <a:p>
            <a:pPr lvl="2"/>
            <a:r>
              <a:rPr lang="en-US" sz="2400" dirty="0" smtClean="0"/>
              <a:t>In the late A.D. 1000s they took </a:t>
            </a:r>
            <a:r>
              <a:rPr lang="en-US" sz="2400" dirty="0"/>
              <a:t>J</a:t>
            </a:r>
            <a:r>
              <a:rPr lang="en-US" sz="2400" dirty="0" smtClean="0"/>
              <a:t>erusalem. </a:t>
            </a:r>
          </a:p>
          <a:p>
            <a:pPr lvl="2"/>
            <a:r>
              <a:rPr lang="en-US" sz="2400" dirty="0" smtClean="0"/>
              <a:t>Caused the pilgrimage to increase</a:t>
            </a:r>
          </a:p>
          <a:p>
            <a:pPr lvl="2"/>
            <a:r>
              <a:rPr lang="en-US" sz="2400" dirty="0" smtClean="0"/>
              <a:t>Threatened the Byzantine Empire</a:t>
            </a:r>
          </a:p>
          <a:p>
            <a:pPr lvl="2"/>
            <a:endParaRPr lang="en-US" sz="2400" dirty="0" smtClean="0"/>
          </a:p>
          <a:p>
            <a:pPr lvl="2"/>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10397">
            <a:off x="4191001" y="3422649"/>
            <a:ext cx="2489488" cy="2981325"/>
          </a:xfrm>
          <a:prstGeom prst="rect">
            <a:avLst/>
          </a:prstGeom>
          <a:ln>
            <a:noFill/>
          </a:ln>
          <a:effectLst>
            <a:softEdge rad="112500"/>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5800">
            <a:off x="6248400" y="3179616"/>
            <a:ext cx="2517775" cy="34258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0786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circle(in)">
                                      <p:cBhvr>
                                        <p:cTn id="10" dur="2000"/>
                                        <p:tgtEl>
                                          <p:spTgt spid="8">
                                            <p:txEl>
                                              <p:pRg st="1" end="1"/>
                                            </p:txEl>
                                          </p:spTgt>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p:cTn id="1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9">
                                            <p:txEl>
                                              <p:pRg st="0" end="0"/>
                                            </p:txEl>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p:cTn id="18"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9">
                                            <p:txEl>
                                              <p:pRg st="1" end="1"/>
                                            </p:tx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p:cTn id="23"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9">
                                            <p:txEl>
                                              <p:pRg st="2" end="2"/>
                                            </p:txEl>
                                          </p:spTgt>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 calcmode="lin" valueType="num">
                                      <p:cBhvr>
                                        <p:cTn id="28"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
                                            <p:txEl>
                                              <p:pRg st="3" end="3"/>
                                            </p:tx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 calcmode="lin" valueType="num">
                                      <p:cBhvr>
                                        <p:cTn id="33"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9">
                                            <p:txEl>
                                              <p:pRg st="4" end="4"/>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par>
                                <p:cTn id="39" presetID="22" presetClass="entr" presetSubtype="4" fill="hold" nodeType="with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wipe(down)">
                                      <p:cBhvr>
                                        <p:cTn id="4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Guided Reading</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Muslims allowed Jews and Christians to live and travel </a:t>
            </a:r>
            <a:r>
              <a:rPr lang="en-US" dirty="0" smtClean="0"/>
              <a:t>in Jerusalem for </a:t>
            </a:r>
            <a:r>
              <a:rPr lang="en-US" dirty="0" smtClean="0"/>
              <a:t>400 years, beginning in the A.D. 600s. (Page 318)</a:t>
            </a:r>
          </a:p>
          <a:p>
            <a:r>
              <a:rPr lang="en-US" dirty="0" smtClean="0"/>
              <a:t>Seljuk Turks closed Jerusalem to Jewish and Christian pilgrims and threatened the city of Constantinople. (Page 319)</a:t>
            </a:r>
          </a:p>
          <a:p>
            <a:r>
              <a:rPr lang="en-US" dirty="0" smtClean="0"/>
              <a:t>Pope Urban II called for the first Crusade in A.D. 1096. (Page 319)</a:t>
            </a:r>
          </a:p>
          <a:p>
            <a:r>
              <a:rPr lang="en-US" dirty="0" smtClean="0"/>
              <a:t>Crusades strengthened contacts between the Crusaders and the sophisticated and learned civilizations of the Byzantines and the Muslims. (Page 319)</a:t>
            </a:r>
          </a:p>
        </p:txBody>
      </p:sp>
    </p:spTree>
    <p:extLst>
      <p:ext uri="{BB962C8B-B14F-4D97-AF65-F5344CB8AC3E}">
        <p14:creationId xmlns:p14="http://schemas.microsoft.com/office/powerpoint/2010/main" val="61381199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5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5"/>
                                        </p:tgtEl>
                                        <p:attrNameLst>
                                          <p:attrName>fillcolor</p:attrName>
                                        </p:attrNameLst>
                                      </p:cBhvr>
                                      <p:tavLst>
                                        <p:tav tm="0">
                                          <p:val>
                                            <p:clrVal>
                                              <a:schemeClr val="accent2"/>
                                            </p:clrVal>
                                          </p:val>
                                        </p:tav>
                                        <p:tav tm="50000">
                                          <p:val>
                                            <p:clrVal>
                                              <a:schemeClr val="hlink"/>
                                            </p:clrVal>
                                          </p:val>
                                        </p:tav>
                                      </p:tavLst>
                                    </p:anim>
                                    <p:set>
                                      <p:cBhvr>
                                        <p:cTn id="9" dur="500"/>
                                        <p:tgtEl>
                                          <p:spTgt spid="5"/>
                                        </p:tgtEl>
                                        <p:attrNameLst>
                                          <p:attrName>fill.type</p:attrName>
                                        </p:attrNameLst>
                                      </p:cBhvr>
                                      <p:to>
                                        <p:strVal val="solid"/>
                                      </p:to>
                                    </p:set>
                                  </p:childTnLst>
                                </p:cTn>
                              </p:par>
                            </p:childTnLst>
                          </p:cTn>
                        </p:par>
                        <p:par>
                          <p:cTn id="10" fill="hold">
                            <p:stCondLst>
                              <p:cond delay="3500"/>
                            </p:stCondLst>
                            <p:childTnLst>
                              <p:par>
                                <p:cTn id="11" presetID="24"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to="" calcmode="lin" valueType="num">
                                      <p:cBhvr>
                                        <p:cTn id="13" dur="1" fill="hold"/>
                                        <p:tgtEl>
                                          <p:spTgt spid="6">
                                            <p:txEl>
                                              <p:pRg st="0" end="0"/>
                                            </p:txEl>
                                          </p:spTgt>
                                        </p:tgtEl>
                                        <p:attrNameLst>
                                          <p:attrName/>
                                        </p:attrNameLst>
                                      </p:cBhvr>
                                    </p:anim>
                                  </p:childTnLst>
                                </p:cTn>
                              </p:par>
                            </p:childTnLst>
                          </p:cTn>
                        </p:par>
                        <p:par>
                          <p:cTn id="14" fill="hold">
                            <p:stCondLst>
                              <p:cond delay="3500"/>
                            </p:stCondLst>
                            <p:childTnLst>
                              <p:par>
                                <p:cTn id="15" presetID="24" presetClass="entr" presetSubtype="0"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to="" calcmode="lin" valueType="num">
                                      <p:cBhvr>
                                        <p:cTn id="17" dur="1" fill="hold"/>
                                        <p:tgtEl>
                                          <p:spTgt spid="6">
                                            <p:txEl>
                                              <p:pRg st="1" end="1"/>
                                            </p:txEl>
                                          </p:spTgt>
                                        </p:tgtEl>
                                        <p:attrNameLst>
                                          <p:attrName/>
                                        </p:attrNameLst>
                                      </p:cBhvr>
                                    </p:anim>
                                  </p:childTnLst>
                                </p:cTn>
                              </p:par>
                            </p:childTnLst>
                          </p:cTn>
                        </p:par>
                        <p:par>
                          <p:cTn id="18" fill="hold">
                            <p:stCondLst>
                              <p:cond delay="3500"/>
                            </p:stCondLst>
                            <p:childTnLst>
                              <p:par>
                                <p:cTn id="19" presetID="24" presetClass="entr" presetSubtype="0" fill="hold" grpId="0"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to="" calcmode="lin" valueType="num">
                                      <p:cBhvr>
                                        <p:cTn id="21" dur="1" fill="hold"/>
                                        <p:tgtEl>
                                          <p:spTgt spid="6">
                                            <p:txEl>
                                              <p:pRg st="2" end="2"/>
                                            </p:txEl>
                                          </p:spTgt>
                                        </p:tgtEl>
                                        <p:attrNameLst>
                                          <p:attrName/>
                                        </p:attrNameLst>
                                      </p:cBhvr>
                                    </p:anim>
                                  </p:childTnLst>
                                </p:cTn>
                              </p:par>
                            </p:childTnLst>
                          </p:cTn>
                        </p:par>
                        <p:par>
                          <p:cTn id="22" fill="hold">
                            <p:stCondLst>
                              <p:cond delay="3500"/>
                            </p:stCondLst>
                            <p:childTnLst>
                              <p:par>
                                <p:cTn id="23" presetID="24" presetClass="entr" presetSubtype="0" fill="hold" grpId="0"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to="" calcmode="lin" valueType="num">
                                      <p:cBhvr>
                                        <p:cTn id="25" dur="1" fill="hold"/>
                                        <p:tgtEl>
                                          <p:spTgt spid="6">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28600"/>
            <a:ext cx="4038600" cy="4525963"/>
          </a:xfrm>
        </p:spPr>
        <p:txBody>
          <a:bodyPr>
            <a:normAutofit fontScale="92500" lnSpcReduction="10000"/>
          </a:bodyPr>
          <a:lstStyle/>
          <a:p>
            <a:r>
              <a:rPr lang="en-US" dirty="0" smtClean="0"/>
              <a:t>The Crusades strengthened contacts between the Crusaders and the sophisticated and learned civilizations of the Byzantines and the Muslims. (Page 319)</a:t>
            </a:r>
          </a:p>
          <a:p>
            <a:r>
              <a:rPr lang="en-US" dirty="0" smtClean="0"/>
              <a:t>Muslims had recaptured Jerusalem, reclaimed all of Palestine (Page 318, 320)</a:t>
            </a:r>
          </a:p>
          <a:p>
            <a:endParaRPr lang="en-US" dirty="0"/>
          </a:p>
        </p:txBody>
      </p:sp>
      <p:sp>
        <p:nvSpPr>
          <p:cNvPr id="4" name="Content Placeholder 3"/>
          <p:cNvSpPr>
            <a:spLocks noGrp="1"/>
          </p:cNvSpPr>
          <p:nvPr>
            <p:ph sz="half" idx="2"/>
          </p:nvPr>
        </p:nvSpPr>
        <p:spPr>
          <a:xfrm>
            <a:off x="4572000" y="152400"/>
            <a:ext cx="4038600" cy="6400800"/>
          </a:xfrm>
        </p:spPr>
        <p:txBody>
          <a:bodyPr>
            <a:normAutofit fontScale="92500" lnSpcReduction="10000"/>
          </a:bodyPr>
          <a:lstStyle/>
          <a:p>
            <a:r>
              <a:rPr lang="en-US" dirty="0" smtClean="0"/>
              <a:t>Crusades increased the power of kings (Page 321)</a:t>
            </a:r>
          </a:p>
          <a:p>
            <a:r>
              <a:rPr lang="en-US" dirty="0" smtClean="0"/>
              <a:t>Decreased the power of nobles and their system of feudalism (Page 321)</a:t>
            </a:r>
          </a:p>
          <a:p>
            <a:r>
              <a:rPr lang="en-US" dirty="0" smtClean="0"/>
              <a:t>Western Europe saw in increase in the trade of spices, sugar, silk, and the other luxury items. (Page 321)</a:t>
            </a:r>
          </a:p>
          <a:p>
            <a:r>
              <a:rPr lang="en-US" dirty="0" smtClean="0"/>
              <a:t>Increasingly sophisticated technology entered Europe in the form of ships, navigational aids, and military skills and equipment. (Page 321)</a:t>
            </a:r>
            <a:endParaRPr lang="en-US" dirty="0"/>
          </a:p>
        </p:txBody>
      </p:sp>
    </p:spTree>
    <p:extLst>
      <p:ext uri="{BB962C8B-B14F-4D97-AF65-F5344CB8AC3E}">
        <p14:creationId xmlns:p14="http://schemas.microsoft.com/office/powerpoint/2010/main" val="2990136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0" end="0"/>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p:cTn id="2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1" end="1"/>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2" end="2"/>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p:cTn id="3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Extensive Information</a:t>
            </a:r>
            <a:endParaRPr lang="en-US" dirty="0"/>
          </a:p>
        </p:txBody>
      </p:sp>
      <p:sp>
        <p:nvSpPr>
          <p:cNvPr id="6" name="Content Placeholder 5"/>
          <p:cNvSpPr>
            <a:spLocks noGrp="1"/>
          </p:cNvSpPr>
          <p:nvPr>
            <p:ph idx="1"/>
          </p:nvPr>
        </p:nvSpPr>
        <p:spPr/>
        <p:txBody>
          <a:bodyPr>
            <a:normAutofit/>
          </a:bodyPr>
          <a:lstStyle/>
          <a:p>
            <a:r>
              <a:rPr lang="en-US" dirty="0" smtClean="0"/>
              <a:t>By A.D. 1100 conditions in Europe had begun to improve.</a:t>
            </a:r>
          </a:p>
          <a:p>
            <a:r>
              <a:rPr lang="en-US" dirty="0" smtClean="0"/>
              <a:t>Transformation of medieval society began with a holy war over the city Jerusalem.</a:t>
            </a:r>
          </a:p>
          <a:p>
            <a:r>
              <a:rPr lang="en-US" dirty="0" smtClean="0"/>
              <a:t>Those who fought were called Crusaders because they vowed to “take up the cross”.</a:t>
            </a:r>
          </a:p>
          <a:p>
            <a:r>
              <a:rPr lang="en-US" dirty="0" smtClean="0"/>
              <a:t>Jerusalem and the entire region of Palestine fell to Arab invaders in the A.D. 600s</a:t>
            </a:r>
            <a:r>
              <a:rPr lang="en-US" dirty="0" smtClean="0"/>
              <a:t>.</a:t>
            </a:r>
            <a:endParaRPr lang="en-US" dirty="0" smtClean="0"/>
          </a:p>
        </p:txBody>
      </p:sp>
    </p:spTree>
    <p:extLst>
      <p:ext uri="{BB962C8B-B14F-4D97-AF65-F5344CB8AC3E}">
        <p14:creationId xmlns:p14="http://schemas.microsoft.com/office/powerpoint/2010/main" val="3734934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heel(1)">
                                      <p:cBhvr>
                                        <p:cTn id="10" dur="2000"/>
                                        <p:tgtEl>
                                          <p:spTgt spid="6">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heel(1)">
                                      <p:cBhvr>
                                        <p:cTn id="13" dur="2000"/>
                                        <p:tgtEl>
                                          <p:spTgt spid="6">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heel(1)">
                                      <p:cBhvr>
                                        <p:cTn id="16" dur="2000"/>
                                        <p:tgtEl>
                                          <p:spTgt spid="6">
                                            <p:txEl>
                                              <p:pRg st="3" end="3"/>
                                            </p:txEl>
                                          </p:spTgt>
                                        </p:tgtEl>
                                      </p:cBhvr>
                                    </p:animEffect>
                                  </p:childTnLst>
                                </p:cTn>
                              </p:par>
                              <p:par>
                                <p:cTn id="17" presetID="26" presetClass="emph" presetSubtype="0" fill="hold" grpId="0" nodeType="withEffect">
                                  <p:stCondLst>
                                    <p:cond delay="0"/>
                                  </p:stCondLst>
                                  <p:childTnLst>
                                    <p:animEffect transition="out" filter="fade">
                                      <p:cBhvr>
                                        <p:cTn id="18" dur="500" tmFilter="0, 0; .2, .5; .8, .5; 1, 0"/>
                                        <p:tgtEl>
                                          <p:spTgt spid="5"/>
                                        </p:tgtEl>
                                      </p:cBhvr>
                                    </p:animEffect>
                                    <p:animScale>
                                      <p:cBhvr>
                                        <p:cTn id="19"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4480542"/>
              </p:ext>
            </p:extLst>
          </p:nvPr>
        </p:nvGraphicFramePr>
        <p:xfrm>
          <a:off x="1" y="0"/>
          <a:ext cx="9144000" cy="6803888"/>
        </p:xfrm>
        <a:graphic>
          <a:graphicData uri="http://schemas.openxmlformats.org/drawingml/2006/table">
            <a:tbl>
              <a:tblPr firstRow="1" bandRow="1">
                <a:tableStyleId>{5C22544A-7EE6-4342-B048-85BDC9FD1C3A}</a:tableStyleId>
              </a:tblPr>
              <a:tblGrid>
                <a:gridCol w="1582812"/>
                <a:gridCol w="1416152"/>
                <a:gridCol w="6145036"/>
              </a:tblGrid>
              <a:tr h="878267">
                <a:tc>
                  <a:txBody>
                    <a:bodyPr/>
                    <a:lstStyle/>
                    <a:p>
                      <a:pPr algn="ctr"/>
                      <a:r>
                        <a:rPr lang="en-US" i="1" dirty="0" smtClean="0">
                          <a:solidFill>
                            <a:schemeClr val="bg1"/>
                          </a:solidFill>
                        </a:rPr>
                        <a:t>Crusades</a:t>
                      </a:r>
                      <a:endParaRPr lang="en-US" i="1" dirty="0">
                        <a:solidFill>
                          <a:schemeClr val="bg1"/>
                        </a:solidFill>
                      </a:endParaRPr>
                    </a:p>
                  </a:txBody>
                  <a:tcPr/>
                </a:tc>
                <a:tc>
                  <a:txBody>
                    <a:bodyPr/>
                    <a:lstStyle/>
                    <a:p>
                      <a:pPr algn="ctr"/>
                      <a:r>
                        <a:rPr lang="en-US" i="1" dirty="0" smtClean="0">
                          <a:solidFill>
                            <a:schemeClr val="bg1"/>
                          </a:solidFill>
                        </a:rPr>
                        <a:t>Year</a:t>
                      </a:r>
                      <a:endParaRPr lang="en-US" i="1" dirty="0">
                        <a:solidFill>
                          <a:schemeClr val="bg1"/>
                        </a:solidFill>
                      </a:endParaRPr>
                    </a:p>
                  </a:txBody>
                  <a:tcPr/>
                </a:tc>
                <a:tc>
                  <a:txBody>
                    <a:bodyPr/>
                    <a:lstStyle/>
                    <a:p>
                      <a:pPr algn="ctr"/>
                      <a:r>
                        <a:rPr lang="en-US" i="1" dirty="0" smtClean="0">
                          <a:solidFill>
                            <a:schemeClr val="bg1"/>
                          </a:solidFill>
                        </a:rPr>
                        <a:t>Summary</a:t>
                      </a:r>
                      <a:endParaRPr lang="en-US" i="1" dirty="0">
                        <a:solidFill>
                          <a:schemeClr val="bg1"/>
                        </a:solidFill>
                      </a:endParaRPr>
                    </a:p>
                  </a:txBody>
                  <a:tcPr/>
                </a:tc>
              </a:tr>
              <a:tr h="2093533">
                <a:tc>
                  <a:txBody>
                    <a:bodyPr/>
                    <a:lstStyle/>
                    <a:p>
                      <a:pPr algn="ctr"/>
                      <a:r>
                        <a:rPr lang="en-US" dirty="0" smtClean="0"/>
                        <a:t>First</a:t>
                      </a:r>
                      <a:endParaRPr lang="en-US" dirty="0"/>
                    </a:p>
                  </a:txBody>
                  <a:tcPr/>
                </a:tc>
                <a:tc>
                  <a:txBody>
                    <a:bodyPr/>
                    <a:lstStyle/>
                    <a:p>
                      <a:pPr algn="ctr"/>
                      <a:r>
                        <a:rPr lang="en-US" dirty="0" smtClean="0"/>
                        <a:t>1095-1099</a:t>
                      </a:r>
                      <a:endParaRPr lang="en-US" dirty="0"/>
                    </a:p>
                  </a:txBody>
                  <a:tcPr/>
                </a:tc>
                <a:tc>
                  <a:txBody>
                    <a:bodyPr/>
                    <a:lstStyle/>
                    <a:p>
                      <a:r>
                        <a:rPr lang="en-US" dirty="0" smtClean="0"/>
                        <a:t>At the urging of Pope Urban II in 1095, the First Crusade succeeded in taking Jerusalem and was the most successful from the European point of view. When Jerusalem fell in 1099, crusaders massacred Jews, Christians and Muslims alike. Then the leaders divided up the land into territories, each governed by a European feudal lord.</a:t>
                      </a:r>
                      <a:endParaRPr lang="en-US" dirty="0"/>
                    </a:p>
                  </a:txBody>
                  <a:tcPr/>
                </a:tc>
              </a:tr>
              <a:tr h="1820408">
                <a:tc>
                  <a:txBody>
                    <a:bodyPr/>
                    <a:lstStyle/>
                    <a:p>
                      <a:pPr algn="ctr"/>
                      <a:r>
                        <a:rPr lang="en-US" dirty="0" smtClean="0"/>
                        <a:t>Second</a:t>
                      </a:r>
                      <a:r>
                        <a:rPr lang="en-US" baseline="0" dirty="0" smtClean="0"/>
                        <a:t> </a:t>
                      </a:r>
                      <a:endParaRPr lang="en-US" dirty="0"/>
                    </a:p>
                  </a:txBody>
                  <a:tcPr/>
                </a:tc>
                <a:tc>
                  <a:txBody>
                    <a:bodyPr/>
                    <a:lstStyle/>
                    <a:p>
                      <a:pPr algn="ctr"/>
                      <a:r>
                        <a:rPr lang="en-US" dirty="0" smtClean="0"/>
                        <a:t>1147-1149</a:t>
                      </a:r>
                      <a:endParaRPr lang="en-US" dirty="0"/>
                    </a:p>
                  </a:txBody>
                  <a:tcPr/>
                </a:tc>
                <a:tc>
                  <a:txBody>
                    <a:bodyPr/>
                    <a:lstStyle/>
                    <a:p>
                      <a:r>
                        <a:rPr lang="en-US" dirty="0" smtClean="0"/>
                        <a:t>The Second Crusade started when Europeans lost control of Edessa, territory that they had previously controlled, to the Muslims. Led by King Louis VII of France and King Conrad III of Germany, the Europeans failed to regain any land and the crusade was a failure from a European point of view.</a:t>
                      </a:r>
                      <a:endParaRPr lang="en-US" dirty="0"/>
                    </a:p>
                  </a:txBody>
                  <a:tcPr/>
                </a:tc>
              </a:tr>
              <a:tr h="1527766">
                <a:tc>
                  <a:txBody>
                    <a:bodyPr/>
                    <a:lstStyle/>
                    <a:p>
                      <a:pPr algn="ctr"/>
                      <a:r>
                        <a:rPr lang="en-US" dirty="0" smtClean="0"/>
                        <a:t>Third</a:t>
                      </a:r>
                      <a:endParaRPr lang="en-US" dirty="0"/>
                    </a:p>
                  </a:txBody>
                  <a:tcPr/>
                </a:tc>
                <a:tc>
                  <a:txBody>
                    <a:bodyPr/>
                    <a:lstStyle/>
                    <a:p>
                      <a:pPr algn="ctr"/>
                      <a:r>
                        <a:rPr lang="en-US" dirty="0" smtClean="0"/>
                        <a:t>1189-1192 </a:t>
                      </a:r>
                      <a:endParaRPr lang="en-US" dirty="0"/>
                    </a:p>
                  </a:txBody>
                  <a:tcPr/>
                </a:tc>
                <a:tc>
                  <a:txBody>
                    <a:bodyPr/>
                    <a:lstStyle/>
                    <a:p>
                      <a:r>
                        <a:rPr lang="en-US" dirty="0" smtClean="0"/>
                        <a:t>The Third Crusade was a response to Jerusalem’s fall in 1187 to Saladin. Three great armies from Europe were led by Richard the Lion-hearted of England, Philip II of France, and the Holy Roman emperor Frederick Barbarossa, Europe’s greatest warrior. However, Frederick accidentally drowned, the other two kings bickered, and the whole crusade failed from a European point of view.</a:t>
                      </a:r>
                      <a:endParaRPr lang="en-US" dirty="0"/>
                    </a:p>
                  </a:txBody>
                  <a:tcPr/>
                </a:tc>
              </a:tr>
            </a:tbl>
          </a:graphicData>
        </a:graphic>
      </p:graphicFrame>
    </p:spTree>
    <p:extLst>
      <p:ext uri="{BB962C8B-B14F-4D97-AF65-F5344CB8AC3E}">
        <p14:creationId xmlns:p14="http://schemas.microsoft.com/office/powerpoint/2010/main" val="388230220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t>
            </a:r>
            <a:endParaRPr lang="en-US"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4540" r="4540"/>
          <a:stretch>
            <a:fillRect/>
          </a:stretch>
        </p:blipFill>
        <p:spPr>
          <a:xfrm>
            <a:off x="0" y="0"/>
            <a:ext cx="9144000" cy="6858000"/>
          </a:xfrm>
          <a:prstGeom prst="rect">
            <a:avLst/>
          </a:prstGeom>
          <a:ln>
            <a:noFill/>
          </a:ln>
          <a:effectLst>
            <a:softEdge rad="112500"/>
          </a:effectLst>
        </p:spPr>
      </p:pic>
      <p:sp>
        <p:nvSpPr>
          <p:cNvPr id="2" name="Oval 1"/>
          <p:cNvSpPr/>
          <p:nvPr/>
        </p:nvSpPr>
        <p:spPr>
          <a:xfrm>
            <a:off x="6192982" y="3449782"/>
            <a:ext cx="1219200" cy="457200"/>
          </a:xfrm>
          <a:prstGeom prst="ellipse">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2582" y="5410200"/>
            <a:ext cx="1639887"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6766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209</TotalTime>
  <Words>644</Words>
  <Application>Microsoft Office PowerPoint</Application>
  <PresentationFormat>On-screen Show (4:3)</PresentationFormat>
  <Paragraphs>58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Apex</vt:lpstr>
      <vt:lpstr>PowerPoint Presentation</vt:lpstr>
      <vt:lpstr>Key Terms!</vt:lpstr>
      <vt:lpstr>Significant People</vt:lpstr>
      <vt:lpstr>PowerPoint Presentation</vt:lpstr>
      <vt:lpstr>Guided Reading</vt:lpstr>
      <vt:lpstr>PowerPoint Presentation</vt:lpstr>
      <vt:lpstr>Extensive Information</vt:lpstr>
      <vt:lpstr>PowerPoint Presentation</vt:lpstr>
      <vt:lpstr>`</vt:lpstr>
      <vt:lpstr>Words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MVR3</dc:creator>
  <cp:lastModifiedBy>alison burt</cp:lastModifiedBy>
  <cp:revision>25</cp:revision>
  <dcterms:created xsi:type="dcterms:W3CDTF">2014-03-04T19:15:03Z</dcterms:created>
  <dcterms:modified xsi:type="dcterms:W3CDTF">2014-03-10T15:22:48Z</dcterms:modified>
</cp:coreProperties>
</file>