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57"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CC"/>
    <a:srgbClr val="FFFF00"/>
    <a:srgbClr val="FF6600"/>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F4B1E-2A25-41B0-8ED2-21DF0C8D6822}" type="datetimeFigureOut">
              <a:rPr lang="en-US" smtClean="0"/>
              <a:t>3/7/2014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7088BA-A8C8-4200-96E3-6F992BB2B073}" type="slidenum">
              <a:rPr lang="en-US" smtClean="0"/>
              <a:t>‹#›</a:t>
            </a:fld>
            <a:endParaRPr lang="en-US"/>
          </a:p>
        </p:txBody>
      </p:sp>
    </p:spTree>
    <p:extLst>
      <p:ext uri="{BB962C8B-B14F-4D97-AF65-F5344CB8AC3E}">
        <p14:creationId xmlns:p14="http://schemas.microsoft.com/office/powerpoint/2010/main" val="2525797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7088BA-A8C8-4200-96E3-6F992BB2B073}" type="slidenum">
              <a:rPr lang="en-US" smtClean="0"/>
              <a:t>5</a:t>
            </a:fld>
            <a:endParaRPr lang="en-US"/>
          </a:p>
        </p:txBody>
      </p:sp>
    </p:spTree>
    <p:extLst>
      <p:ext uri="{BB962C8B-B14F-4D97-AF65-F5344CB8AC3E}">
        <p14:creationId xmlns:p14="http://schemas.microsoft.com/office/powerpoint/2010/main" val="1029413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221750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284544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28927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326210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53476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136074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2345391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2168729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2128275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28633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7D3FC-067F-4F77-9A3A-C34E4A90B849}" type="datetimeFigureOut">
              <a:rPr lang="en-US" smtClean="0"/>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7B1F5-D5C9-4B7B-9C80-448D10DD93A4}" type="slidenum">
              <a:rPr lang="en-US" smtClean="0"/>
              <a:t>‹#›</a:t>
            </a:fld>
            <a:endParaRPr lang="en-US" dirty="0"/>
          </a:p>
        </p:txBody>
      </p:sp>
    </p:spTree>
    <p:extLst>
      <p:ext uri="{BB962C8B-B14F-4D97-AF65-F5344CB8AC3E}">
        <p14:creationId xmlns:p14="http://schemas.microsoft.com/office/powerpoint/2010/main" val="779352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7D3FC-067F-4F77-9A3A-C34E4A90B849}" type="datetimeFigureOut">
              <a:rPr lang="en-US" smtClean="0"/>
              <a:t>3/7/2014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7B1F5-D5C9-4B7B-9C80-448D10DD93A4}" type="slidenum">
              <a:rPr lang="en-US" smtClean="0"/>
              <a:t>‹#›</a:t>
            </a:fld>
            <a:endParaRPr lang="en-US" dirty="0"/>
          </a:p>
        </p:txBody>
      </p:sp>
    </p:spTree>
    <p:extLst>
      <p:ext uri="{BB962C8B-B14F-4D97-AF65-F5344CB8AC3E}">
        <p14:creationId xmlns:p14="http://schemas.microsoft.com/office/powerpoint/2010/main" val="3647049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reatsite.com/timeline-english-bible-history/john-wycliffe.html" TargetMode="External"/><Relationship Id="rId2" Type="http://schemas.openxmlformats.org/officeDocument/2006/relationships/hyperlink" Target="http://www.albalagh.net/kids/history/church_decline.shtml" TargetMode="External"/><Relationship Id="rId1" Type="http://schemas.openxmlformats.org/officeDocument/2006/relationships/slideLayout" Target="../slideLayouts/slideLayout2.xml"/><Relationship Id="rId4" Type="http://schemas.openxmlformats.org/officeDocument/2006/relationships/hyperlink" Target="http://www.encyclopedia.com/topic/Clement_V.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noAutofit/>
          </a:bodyPr>
          <a:lstStyle/>
          <a:p>
            <a:r>
              <a:rPr lang="en-US" sz="6600" dirty="0" smtClean="0">
                <a:latin typeface="Broadway" pitchFamily="82" charset="0"/>
              </a:rPr>
              <a:t>13.4 The Troubled Church</a:t>
            </a:r>
            <a:endParaRPr lang="en-US" sz="6600" dirty="0">
              <a:latin typeface="Broadway" pitchFamily="82" charset="0"/>
            </a:endParaRPr>
          </a:p>
        </p:txBody>
      </p:sp>
      <p:sp>
        <p:nvSpPr>
          <p:cNvPr id="3" name="Subtitle 2"/>
          <p:cNvSpPr>
            <a:spLocks noGrp="1"/>
          </p:cNvSpPr>
          <p:nvPr>
            <p:ph type="subTitle" idx="1"/>
          </p:nvPr>
        </p:nvSpPr>
        <p:spPr>
          <a:xfrm>
            <a:off x="1295400" y="3657600"/>
            <a:ext cx="6400800" cy="1752600"/>
          </a:xfrm>
        </p:spPr>
        <p:txBody>
          <a:bodyPr>
            <a:noAutofit/>
          </a:bodyPr>
          <a:lstStyle/>
          <a:p>
            <a:r>
              <a:rPr lang="en-US" sz="4800" b="1" i="1" dirty="0" smtClean="0">
                <a:solidFill>
                  <a:schemeClr val="tx1"/>
                </a:solidFill>
                <a:latin typeface="Baskerville Old Face" pitchFamily="18" charset="0"/>
              </a:rPr>
              <a:t>By: Miranda Adams, Emily Null, Austin Patrick, and Kyle </a:t>
            </a:r>
            <a:r>
              <a:rPr lang="en-US" sz="4800" b="1" i="1" dirty="0" err="1" smtClean="0">
                <a:solidFill>
                  <a:schemeClr val="tx1"/>
                </a:solidFill>
                <a:latin typeface="Baskerville Old Face" pitchFamily="18" charset="0"/>
              </a:rPr>
              <a:t>Woosley</a:t>
            </a:r>
            <a:endParaRPr lang="en-US" sz="4800" b="1" i="1" dirty="0">
              <a:solidFill>
                <a:schemeClr val="tx1"/>
              </a:solidFill>
              <a:latin typeface="Baskerville Old Face" pitchFamily="18" charset="0"/>
            </a:endParaRPr>
          </a:p>
        </p:txBody>
      </p:sp>
    </p:spTree>
    <p:extLst>
      <p:ext uri="{BB962C8B-B14F-4D97-AF65-F5344CB8AC3E}">
        <p14:creationId xmlns:p14="http://schemas.microsoft.com/office/powerpoint/2010/main" val="7281324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12000000" scaled="0"/>
          <a:tileRect/>
        </a:gra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486891"/>
            <a:ext cx="4348849" cy="399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5-Point Star 1"/>
          <p:cNvSpPr/>
          <p:nvPr/>
        </p:nvSpPr>
        <p:spPr>
          <a:xfrm>
            <a:off x="1447800" y="838200"/>
            <a:ext cx="2209800" cy="1524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5-Point Star 3"/>
          <p:cNvSpPr/>
          <p:nvPr/>
        </p:nvSpPr>
        <p:spPr>
          <a:xfrm>
            <a:off x="6019800" y="786245"/>
            <a:ext cx="2095500" cy="162790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85800" y="222032"/>
            <a:ext cx="8229600" cy="4525963"/>
          </a:xfrm>
        </p:spPr>
        <p:txBody>
          <a:bodyPr>
            <a:prstTxWarp prst="textArchUpPour">
              <a:avLst/>
            </a:prstTxWarp>
            <a:normAutofit/>
          </a:bodyPr>
          <a:lstStyle/>
          <a:p>
            <a:pPr marL="0" indent="0">
              <a:buNone/>
            </a:pPr>
            <a:r>
              <a:rPr lang="en-US" sz="8000" b="1" dirty="0" smtClean="0">
                <a:ln w="18000">
                  <a:solidFill>
                    <a:schemeClr val="tx1"/>
                  </a:solidFill>
                  <a:prstDash val="solid"/>
                  <a:miter lim="800000"/>
                </a:ln>
                <a:solidFill>
                  <a:srgbClr val="FF0066"/>
                </a:solidFill>
                <a:latin typeface="Andalus" pitchFamily="18" charset="-78"/>
                <a:cs typeface="Andalus" pitchFamily="18" charset="-78"/>
              </a:rPr>
              <a:t>Pilgrimages</a:t>
            </a:r>
            <a:endParaRPr lang="en-US" sz="8000" b="1" dirty="0">
              <a:ln w="18000">
                <a:solidFill>
                  <a:schemeClr val="tx1"/>
                </a:solidFill>
                <a:prstDash val="solid"/>
                <a:miter lim="800000"/>
              </a:ln>
              <a:solidFill>
                <a:srgbClr val="FF0066"/>
              </a:solidFill>
              <a:latin typeface="Andalus" pitchFamily="18" charset="-78"/>
              <a:cs typeface="Andalus" pitchFamily="18" charset="-78"/>
            </a:endParaRPr>
          </a:p>
        </p:txBody>
      </p:sp>
    </p:spTree>
    <p:extLst>
      <p:ext uri="{BB962C8B-B14F-4D97-AF65-F5344CB8AC3E}">
        <p14:creationId xmlns:p14="http://schemas.microsoft.com/office/powerpoint/2010/main" val="1624373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laid">
          <a:fgClr>
            <a:srgbClr val="6600CC"/>
          </a:fgClr>
          <a:bgClr>
            <a:srgbClr val="FFC000"/>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rot="1638830">
            <a:off x="1556067" y="986217"/>
            <a:ext cx="8229600" cy="1143000"/>
          </a:xfrm>
        </p:spPr>
        <p:txBody>
          <a:bodyPr>
            <a:noAutofit/>
          </a:bodyPr>
          <a:lstStyle/>
          <a:p>
            <a:r>
              <a:rPr lang="en-US" sz="8800" b="1" dirty="0" smtClean="0">
                <a:ln w="17780" cmpd="sng">
                  <a:solidFill>
                    <a:srgbClr val="FFFFFF"/>
                  </a:solidFill>
                  <a:prstDash val="solid"/>
                  <a:miter lim="800000"/>
                </a:ln>
                <a:solidFill>
                  <a:srgbClr val="00B0F0"/>
                </a:solidFill>
                <a:effectLst>
                  <a:glow rad="228600">
                    <a:schemeClr val="accent5">
                      <a:satMod val="175000"/>
                      <a:alpha val="40000"/>
                    </a:schemeClr>
                  </a:glow>
                  <a:outerShdw blurRad="50800" algn="tl" rotWithShape="0">
                    <a:srgbClr val="000000"/>
                  </a:outerShdw>
                  <a:reflection blurRad="6350" stA="55000" endA="50" endPos="85000" dist="60007" dir="5400000" sy="-100000" algn="bl" rotWithShape="0"/>
                </a:effectLst>
              </a:rPr>
              <a:t>Simony</a:t>
            </a:r>
            <a:endParaRPr lang="en-US" sz="8800" b="1" dirty="0">
              <a:ln w="17780" cmpd="sng">
                <a:solidFill>
                  <a:srgbClr val="FFFFFF"/>
                </a:solidFill>
                <a:prstDash val="solid"/>
                <a:miter lim="800000"/>
              </a:ln>
              <a:solidFill>
                <a:srgbClr val="00B0F0"/>
              </a:solidFill>
              <a:effectLst>
                <a:glow rad="228600">
                  <a:schemeClr val="accent5">
                    <a:satMod val="175000"/>
                    <a:alpha val="40000"/>
                  </a:schemeClr>
                </a:glow>
                <a:outerShdw blurRad="50800" algn="tl" rotWithShape="0">
                  <a:srgbClr val="000000"/>
                </a:outerShdw>
                <a:reflection blurRad="6350" stA="55000" endA="50" endPos="85000" dist="60007" dir="5400000" sy="-100000" algn="bl" rotWithShape="0"/>
              </a:effectLs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127" y="2195946"/>
            <a:ext cx="4260273" cy="4301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81846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84000">
              <a:srgbClr val="F1F1F1"/>
            </a:gs>
            <a:gs pos="24000">
              <a:srgbClr val="636363"/>
            </a:gs>
            <a:gs pos="53000">
              <a:srgbClr val="CFCFCF"/>
            </a:gs>
            <a:gs pos="66000">
              <a:srgbClr val="CFCFCF"/>
            </a:gs>
            <a:gs pos="97000">
              <a:srgbClr val="1F1F1F"/>
            </a:gs>
            <a:gs pos="90000">
              <a:srgbClr val="FFFFFF"/>
            </a:gs>
            <a:gs pos="100000">
              <a:srgbClr val="7F7F7F"/>
            </a:gs>
          </a:gsLst>
          <a:lin ang="5400000" scaled="0"/>
        </a:gra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176456"/>
            <a:ext cx="1371600" cy="132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11726" y="219937"/>
            <a:ext cx="5800291" cy="3708743"/>
          </a:xfrm>
        </p:spPr>
        <p:txBody>
          <a:bodyPr>
            <a:noAutofit/>
          </a:bodyPr>
          <a:lstStyle/>
          <a:p>
            <a:r>
              <a:rPr lang="en-US" sz="2000" dirty="0" smtClean="0">
                <a:solidFill>
                  <a:srgbClr val="0000FF"/>
                </a:solidFill>
                <a:latin typeface="Franklin Gothic Demi" pitchFamily="34" charset="0"/>
                <a:cs typeface="Arabic Typesetting" pitchFamily="66" charset="-78"/>
              </a:rPr>
              <a:t>Pope Clement </a:t>
            </a:r>
            <a:r>
              <a:rPr lang="en-US" sz="2000" dirty="0" smtClean="0">
                <a:solidFill>
                  <a:srgbClr val="0000FF"/>
                </a:solidFill>
                <a:latin typeface="Franklin Gothic Demi" pitchFamily="34" charset="0"/>
                <a:cs typeface="Arabic Typesetting" pitchFamily="66" charset="-78"/>
              </a:rPr>
              <a:t>V</a:t>
            </a:r>
            <a:r>
              <a:rPr lang="en-US" sz="2000" dirty="0" smtClean="0">
                <a:solidFill>
                  <a:srgbClr val="6600CC"/>
                </a:solidFill>
                <a:latin typeface="Franklin Gothic Demi" pitchFamily="34" charset="0"/>
                <a:cs typeface="Arabic Typesetting" pitchFamily="66" charset="-78"/>
              </a:rPr>
              <a:t>:</a:t>
            </a:r>
          </a:p>
          <a:p>
            <a:r>
              <a:rPr lang="en-US" sz="2000" dirty="0" smtClean="0">
                <a:solidFill>
                  <a:srgbClr val="6600CC"/>
                </a:solidFill>
                <a:latin typeface="Franklin Gothic Demi" pitchFamily="34" charset="0"/>
                <a:cs typeface="Arabic Typesetting" pitchFamily="66" charset="-78"/>
              </a:rPr>
              <a:t>Born Raymond Bertrand de Got</a:t>
            </a:r>
          </a:p>
          <a:p>
            <a:r>
              <a:rPr lang="en-US" sz="2000" dirty="0" smtClean="0">
                <a:solidFill>
                  <a:srgbClr val="6600CC"/>
                </a:solidFill>
                <a:latin typeface="Franklin Gothic Demi" pitchFamily="34" charset="0"/>
                <a:cs typeface="Arabic Typesetting" pitchFamily="66" charset="-78"/>
              </a:rPr>
              <a:t>Born in 1264-Died 1534</a:t>
            </a:r>
          </a:p>
          <a:p>
            <a:r>
              <a:rPr lang="en-US" sz="2000" dirty="0" smtClean="0">
                <a:solidFill>
                  <a:srgbClr val="6600CC"/>
                </a:solidFill>
                <a:latin typeface="Franklin Gothic Demi" pitchFamily="34" charset="0"/>
                <a:cs typeface="Arabic Typesetting" pitchFamily="66" charset="-78"/>
              </a:rPr>
              <a:t> French </a:t>
            </a:r>
            <a:r>
              <a:rPr lang="en-US" sz="2000" dirty="0" smtClean="0">
                <a:solidFill>
                  <a:srgbClr val="6600CC"/>
                </a:solidFill>
                <a:latin typeface="Franklin Gothic Demi" pitchFamily="34" charset="0"/>
                <a:cs typeface="Arabic Typesetting" pitchFamily="66" charset="-78"/>
              </a:rPr>
              <a:t>archbishop </a:t>
            </a:r>
            <a:endParaRPr lang="en-US" sz="2000" dirty="0" smtClean="0">
              <a:solidFill>
                <a:srgbClr val="6600CC"/>
              </a:solidFill>
              <a:latin typeface="Franklin Gothic Demi" pitchFamily="34" charset="0"/>
              <a:cs typeface="Arabic Typesetting" pitchFamily="66" charset="-78"/>
            </a:endParaRPr>
          </a:p>
          <a:p>
            <a:r>
              <a:rPr lang="en-US" sz="2000" dirty="0" smtClean="0">
                <a:solidFill>
                  <a:srgbClr val="0000FF"/>
                </a:solidFill>
                <a:latin typeface="Franklin Gothic Demi" pitchFamily="34" charset="0"/>
                <a:cs typeface="Arabic Typesetting" pitchFamily="66" charset="-78"/>
              </a:rPr>
              <a:t>John </a:t>
            </a:r>
            <a:r>
              <a:rPr lang="en-US" sz="2000" dirty="0" smtClean="0">
                <a:solidFill>
                  <a:srgbClr val="0000FF"/>
                </a:solidFill>
                <a:latin typeface="Franklin Gothic Demi" pitchFamily="34" charset="0"/>
                <a:cs typeface="Arabic Typesetting" pitchFamily="66" charset="-78"/>
              </a:rPr>
              <a:t>Wycliffe: </a:t>
            </a:r>
            <a:r>
              <a:rPr lang="en-US" sz="2000" dirty="0" smtClean="0">
                <a:solidFill>
                  <a:srgbClr val="0000FF"/>
                </a:solidFill>
                <a:latin typeface="Franklin Gothic Demi" pitchFamily="34" charset="0"/>
                <a:cs typeface="Arabic Typesetting" pitchFamily="66" charset="-78"/>
              </a:rPr>
              <a:t>Born 1320-Died 1384 </a:t>
            </a:r>
            <a:r>
              <a:rPr lang="en-US" sz="2000" dirty="0" smtClean="0">
                <a:solidFill>
                  <a:srgbClr val="6600CC"/>
                </a:solidFill>
                <a:latin typeface="Franklin Gothic Demi" pitchFamily="34" charset="0"/>
                <a:cs typeface="Arabic Typesetting" pitchFamily="66" charset="-78"/>
              </a:rPr>
              <a:t>A </a:t>
            </a:r>
            <a:r>
              <a:rPr lang="en-US" sz="2000" dirty="0" smtClean="0">
                <a:solidFill>
                  <a:srgbClr val="6600CC"/>
                </a:solidFill>
                <a:latin typeface="Franklin Gothic Demi" pitchFamily="34" charset="0"/>
                <a:cs typeface="Arabic Typesetting" pitchFamily="66" charset="-78"/>
              </a:rPr>
              <a:t>scholar at England’s Oxford University</a:t>
            </a:r>
            <a:r>
              <a:rPr lang="en-US" sz="2000" dirty="0" smtClean="0">
                <a:solidFill>
                  <a:srgbClr val="6600CC"/>
                </a:solidFill>
                <a:latin typeface="Franklin Gothic Demi" pitchFamily="34" charset="0"/>
                <a:cs typeface="Arabic Typesetting" pitchFamily="66" charset="-78"/>
              </a:rPr>
              <a:t>.</a:t>
            </a:r>
          </a:p>
          <a:p>
            <a:r>
              <a:rPr lang="en-US" sz="2000" dirty="0" smtClean="0">
                <a:solidFill>
                  <a:srgbClr val="0000FF"/>
                </a:solidFill>
                <a:latin typeface="Franklin Gothic Demi" pitchFamily="34" charset="0"/>
                <a:cs typeface="Arabic Typesetting" pitchFamily="66" charset="-78"/>
              </a:rPr>
              <a:t> Jan </a:t>
            </a:r>
            <a:r>
              <a:rPr lang="en-US" sz="2000" dirty="0" smtClean="0">
                <a:solidFill>
                  <a:srgbClr val="0000FF"/>
                </a:solidFill>
                <a:latin typeface="Franklin Gothic Demi" pitchFamily="34" charset="0"/>
                <a:cs typeface="Arabic Typesetting" pitchFamily="66" charset="-78"/>
              </a:rPr>
              <a:t>Hus</a:t>
            </a:r>
            <a:r>
              <a:rPr lang="en-US" sz="2000" dirty="0" smtClean="0">
                <a:solidFill>
                  <a:srgbClr val="6600CC"/>
                </a:solidFill>
                <a:latin typeface="Franklin Gothic Demi" pitchFamily="34" charset="0"/>
                <a:cs typeface="Arabic Typesetting" pitchFamily="66" charset="-78"/>
              </a:rPr>
              <a:t>: </a:t>
            </a:r>
            <a:r>
              <a:rPr lang="en-US" sz="2000" dirty="0" smtClean="0">
                <a:solidFill>
                  <a:srgbClr val="6600CC"/>
                </a:solidFill>
                <a:latin typeface="Franklin Gothic Demi" pitchFamily="34" charset="0"/>
                <a:cs typeface="Arabic Typesetting" pitchFamily="66" charset="-78"/>
              </a:rPr>
              <a:t>Born : 1369 died- 1415</a:t>
            </a:r>
          </a:p>
          <a:p>
            <a:r>
              <a:rPr lang="en-US" sz="2000" dirty="0" smtClean="0">
                <a:solidFill>
                  <a:srgbClr val="6600CC"/>
                </a:solidFill>
                <a:latin typeface="Franklin Gothic Demi" pitchFamily="34" charset="0"/>
                <a:cs typeface="Arabic Typesetting" pitchFamily="66" charset="-78"/>
              </a:rPr>
              <a:t>preacher</a:t>
            </a:r>
          </a:p>
          <a:p>
            <a:r>
              <a:rPr lang="en-US" sz="2000" dirty="0" smtClean="0">
                <a:solidFill>
                  <a:srgbClr val="6600CC"/>
                </a:solidFill>
                <a:latin typeface="Franklin Gothic Demi" pitchFamily="34" charset="0"/>
                <a:cs typeface="Arabic Typesetting" pitchFamily="66" charset="-78"/>
              </a:rPr>
              <a:t>professor </a:t>
            </a:r>
            <a:r>
              <a:rPr lang="en-US" sz="2000" dirty="0" smtClean="0">
                <a:solidFill>
                  <a:srgbClr val="6600CC"/>
                </a:solidFill>
                <a:latin typeface="Franklin Gothic Demi" pitchFamily="34" charset="0"/>
                <a:cs typeface="Arabic Typesetting" pitchFamily="66" charset="-78"/>
              </a:rPr>
              <a:t>at the University of </a:t>
            </a:r>
            <a:r>
              <a:rPr lang="en-US" sz="2000" dirty="0" smtClean="0">
                <a:solidFill>
                  <a:srgbClr val="6600CC"/>
                </a:solidFill>
                <a:latin typeface="Franklin Gothic Demi" pitchFamily="34" charset="0"/>
                <a:cs typeface="Arabic Typesetting" pitchFamily="66" charset="-78"/>
              </a:rPr>
              <a:t>Prague</a:t>
            </a:r>
          </a:p>
          <a:p>
            <a:r>
              <a:rPr lang="en-US" sz="2000" dirty="0" smtClean="0">
                <a:solidFill>
                  <a:srgbClr val="6600CC"/>
                </a:solidFill>
                <a:latin typeface="Franklin Gothic Demi" pitchFamily="34" charset="0"/>
                <a:cs typeface="Arabic Typesetting" pitchFamily="66" charset="-78"/>
              </a:rPr>
              <a:t>Reformer</a:t>
            </a:r>
            <a:endParaRPr lang="en-US" sz="2800" dirty="0">
              <a:solidFill>
                <a:srgbClr val="6600CC"/>
              </a:solidFill>
              <a:latin typeface="Algerian" pitchFamily="82" charset="0"/>
              <a:cs typeface="Arabic Typesetting" pitchFamily="66" charset="-78"/>
            </a:endParaRPr>
          </a:p>
        </p:txBody>
      </p:sp>
      <p:sp>
        <p:nvSpPr>
          <p:cNvPr id="4" name="Rectangle 3"/>
          <p:cNvSpPr/>
          <p:nvPr/>
        </p:nvSpPr>
        <p:spPr>
          <a:xfrm rot="305750">
            <a:off x="1745718" y="4118318"/>
            <a:ext cx="4348130"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dirty="0" smtClean="0">
                <a:ln w="0"/>
                <a:solidFill>
                  <a:srgbClr val="6600CC"/>
                </a:solidFill>
                <a:effectLst>
                  <a:reflection blurRad="12700" stA="50000" endPos="50000" dist="5000" dir="5400000" sy="-100000" rotWithShape="0"/>
                </a:effectLst>
              </a:rPr>
              <a:t>Significant people:</a:t>
            </a:r>
            <a:endParaRPr lang="en-US" sz="5400" b="1" cap="all" spc="0" dirty="0">
              <a:ln w="0"/>
              <a:solidFill>
                <a:srgbClr val="6600CC"/>
              </a:solidFill>
              <a:effectLst>
                <a:reflection blurRad="12700" stA="50000" endPos="50000" dist="5000" dir="5400000" sy="-100000" rotWithShape="0"/>
              </a:effectLst>
            </a:endParaRPr>
          </a:p>
        </p:txBody>
      </p:sp>
      <p:sp>
        <p:nvSpPr>
          <p:cNvPr id="5" name="TextBox 4"/>
          <p:cNvSpPr txBox="1"/>
          <p:nvPr/>
        </p:nvSpPr>
        <p:spPr>
          <a:xfrm>
            <a:off x="2133600" y="6130285"/>
            <a:ext cx="1524000" cy="369332"/>
          </a:xfrm>
          <a:prstGeom prst="rect">
            <a:avLst/>
          </a:prstGeom>
          <a:noFill/>
        </p:spPr>
        <p:txBody>
          <a:bodyPr wrap="square" rtlCol="0">
            <a:spAutoFit/>
          </a:bodyPr>
          <a:lstStyle/>
          <a:p>
            <a:r>
              <a:rPr lang="en-US" dirty="0" smtClean="0"/>
              <a:t>Jan Hus</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219938"/>
            <a:ext cx="1962150"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915582" y="2553563"/>
            <a:ext cx="2286000" cy="369332"/>
          </a:xfrm>
          <a:prstGeom prst="rect">
            <a:avLst/>
          </a:prstGeom>
          <a:noFill/>
        </p:spPr>
        <p:txBody>
          <a:bodyPr wrap="square" rtlCol="0">
            <a:spAutoFit/>
          </a:bodyPr>
          <a:lstStyle/>
          <a:p>
            <a:r>
              <a:rPr lang="en-US" dirty="0" smtClean="0"/>
              <a:t>John Wycliffe</a:t>
            </a:r>
            <a:endParaRPr lang="en-US"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29437" y="3928681"/>
            <a:ext cx="1838325"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638800" y="6075681"/>
            <a:ext cx="1311418" cy="646331"/>
          </a:xfrm>
          <a:prstGeom prst="rect">
            <a:avLst/>
          </a:prstGeom>
          <a:noFill/>
        </p:spPr>
        <p:txBody>
          <a:bodyPr wrap="square" rtlCol="0">
            <a:spAutoFit/>
          </a:bodyPr>
          <a:lstStyle/>
          <a:p>
            <a:r>
              <a:rPr lang="en-US" dirty="0" smtClean="0"/>
              <a:t>Pope Clement V</a:t>
            </a:r>
            <a:endParaRPr lang="en-US" dirty="0"/>
          </a:p>
        </p:txBody>
      </p:sp>
    </p:spTree>
    <p:extLst>
      <p:ext uri="{BB962C8B-B14F-4D97-AF65-F5344CB8AC3E}">
        <p14:creationId xmlns:p14="http://schemas.microsoft.com/office/powerpoint/2010/main" val="318213595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ppt_x"/>
                                          </p:val>
                                        </p:tav>
                                        <p:tav tm="100000">
                                          <p:val>
                                            <p:strVal val="#ppt_x"/>
                                          </p:val>
                                        </p:tav>
                                      </p:tavLst>
                                    </p:anim>
                                    <p:anim calcmode="lin" valueType="num">
                                      <p:cBhvr additive="base">
                                        <p:cTn id="8" dur="2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62000">
              <a:srgbClr val="00CC00"/>
            </a:gs>
            <a:gs pos="70000">
              <a:srgbClr val="399E17"/>
            </a:gs>
            <a:gs pos="45000">
              <a:srgbClr val="400040"/>
            </a:gs>
            <a:gs pos="54000">
              <a:srgbClr val="7030A0"/>
            </a:gs>
            <a:gs pos="81000">
              <a:srgbClr val="FF0066"/>
            </a:gs>
            <a:gs pos="90000">
              <a:srgbClr val="FBA900"/>
            </a:gs>
            <a:gs pos="100000">
              <a:srgbClr val="00B0F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US" sz="8000" b="1" dirty="0" smtClean="0">
                <a:ln w="11430">
                  <a:solidFill>
                    <a:schemeClr val="tx1"/>
                  </a:solidFill>
                </a:ln>
                <a:solidFill>
                  <a:srgbClr val="00CC00"/>
                </a:solidFill>
                <a:effectLst>
                  <a:outerShdw blurRad="80000" dist="40000" dir="5040000" algn="tl">
                    <a:srgbClr val="000000">
                      <a:alpha val="30000"/>
                    </a:srgbClr>
                  </a:outerShdw>
                </a:effectLst>
              </a:rPr>
              <a:t>Additional Info.</a:t>
            </a:r>
            <a:endParaRPr lang="en-US" sz="8000" b="1" dirty="0">
              <a:ln w="11430">
                <a:solidFill>
                  <a:schemeClr val="tx1"/>
                </a:solidFill>
              </a:ln>
              <a:solidFill>
                <a:srgbClr val="00CC00"/>
              </a:solidFill>
              <a:effectLst>
                <a:outerShdw blurRad="80000" dist="40000" dir="5040000" algn="tl">
                  <a:srgbClr val="000000">
                    <a:alpha val="30000"/>
                  </a:srgbClr>
                </a:outerShdw>
              </a:effectLst>
            </a:endParaRPr>
          </a:p>
        </p:txBody>
      </p:sp>
      <p:sp>
        <p:nvSpPr>
          <p:cNvPr id="3" name="Content Placeholder 2"/>
          <p:cNvSpPr>
            <a:spLocks noGrp="1"/>
          </p:cNvSpPr>
          <p:nvPr>
            <p:ph idx="1"/>
          </p:nvPr>
        </p:nvSpPr>
        <p:spPr>
          <a:xfrm>
            <a:off x="381000" y="1447800"/>
            <a:ext cx="8229600" cy="4724400"/>
          </a:xfrm>
          <a:solidFill>
            <a:schemeClr val="accent1">
              <a:lumMod val="75000"/>
            </a:schemeClr>
          </a:solidFill>
        </p:spPr>
        <p:txBody>
          <a:bodyPr>
            <a:normAutofit/>
          </a:bodyPr>
          <a:lstStyle/>
          <a:p>
            <a:r>
              <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Wycliffe wanted to see his ideas actualized--his fundamental belief was that the Church should be poor, as in the days of the apostles</a:t>
            </a: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When Jan Hus was being burned at the stake, the council usually faces them to the east, facing Jerusalem, but in Jan Hus case they faced him towards the West because that’s where the protestant religion was headed! </a:t>
            </a:r>
          </a:p>
          <a:p>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 1929 Benito Mussolini wrote a sympathetic biography about Jan Hus.</a:t>
            </a:r>
          </a:p>
          <a:p>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Pope Clement V is considered the first Apostolic Father of the church.</a:t>
            </a:r>
            <a:endPar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0652797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Guided Reading:</a:t>
            </a:r>
            <a:endParaRPr lang="en-US" dirty="0"/>
          </a:p>
        </p:txBody>
      </p:sp>
      <p:sp>
        <p:nvSpPr>
          <p:cNvPr id="3" name="Content Placeholder 2"/>
          <p:cNvSpPr>
            <a:spLocks noGrp="1"/>
          </p:cNvSpPr>
          <p:nvPr>
            <p:ph idx="1"/>
          </p:nvPr>
        </p:nvSpPr>
        <p:spPr>
          <a:xfrm>
            <a:off x="457200" y="1219200"/>
            <a:ext cx="8229600" cy="5410200"/>
          </a:xfrm>
        </p:spPr>
        <p:txBody>
          <a:bodyPr>
            <a:normAutofit fontScale="92500"/>
          </a:bodyPr>
          <a:lstStyle/>
          <a:p>
            <a:r>
              <a:rPr lang="en-US" sz="2300" dirty="0" smtClean="0"/>
              <a:t>1) Why did Pope Clement V move the papacy to France?</a:t>
            </a:r>
          </a:p>
          <a:p>
            <a:r>
              <a:rPr lang="en-US" sz="2300" dirty="0" smtClean="0"/>
              <a:t>2) What was The Name given to describe the papacy’s exile in France?</a:t>
            </a:r>
          </a:p>
          <a:p>
            <a:r>
              <a:rPr lang="en-US" sz="2300" dirty="0" smtClean="0"/>
              <a:t>3)How </a:t>
            </a:r>
            <a:r>
              <a:rPr lang="en-US" sz="2300" dirty="0" smtClean="0"/>
              <a:t>Did the Great Schism come about?</a:t>
            </a:r>
          </a:p>
          <a:p>
            <a:r>
              <a:rPr lang="en-US" sz="2300" dirty="0" smtClean="0"/>
              <a:t>4)What were two results of the great schism?</a:t>
            </a:r>
          </a:p>
          <a:p>
            <a:r>
              <a:rPr lang="en-US" sz="2300" dirty="0" smtClean="0"/>
              <a:t>5) What was another reason for people’s distrust and dislike of the church?</a:t>
            </a:r>
          </a:p>
          <a:p>
            <a:r>
              <a:rPr lang="en-US" sz="2300" dirty="0" smtClean="0"/>
              <a:t>6)What three things about the church did John Wycliffe Criticize?</a:t>
            </a:r>
          </a:p>
          <a:p>
            <a:r>
              <a:rPr lang="en-US" sz="2300" dirty="0" smtClean="0"/>
              <a:t>7) Why did the church not want Wycliffe to translate the Bible to English?</a:t>
            </a:r>
          </a:p>
          <a:p>
            <a:r>
              <a:rPr lang="en-US" sz="2300" dirty="0" smtClean="0"/>
              <a:t>8) What 3 elements led to the environment in which Jan Hus became important?</a:t>
            </a:r>
          </a:p>
          <a:p>
            <a:r>
              <a:rPr lang="en-US" sz="2300" dirty="0" smtClean="0"/>
              <a:t>9)What situation led to Jan Hus being burned on his way to Constance?</a:t>
            </a:r>
          </a:p>
          <a:p>
            <a:r>
              <a:rPr lang="en-US" sz="2300" dirty="0" smtClean="0"/>
              <a:t>10) After the crusades against the </a:t>
            </a:r>
            <a:r>
              <a:rPr lang="en-US" sz="2300" dirty="0" err="1" smtClean="0"/>
              <a:t>Hussites</a:t>
            </a:r>
            <a:r>
              <a:rPr lang="en-US" sz="2300" dirty="0" smtClean="0"/>
              <a:t> and the compromise in A.D 1436, what was a lasting result of the </a:t>
            </a:r>
            <a:r>
              <a:rPr lang="en-US" sz="2300" dirty="0" err="1" smtClean="0"/>
              <a:t>Hussite</a:t>
            </a:r>
            <a:r>
              <a:rPr lang="en-US" sz="2300" dirty="0" smtClean="0"/>
              <a:t> Movement?</a:t>
            </a:r>
            <a:endParaRPr lang="en-US" sz="2300" dirty="0" smtClean="0"/>
          </a:p>
        </p:txBody>
      </p:sp>
    </p:spTree>
    <p:extLst>
      <p:ext uri="{BB962C8B-B14F-4D97-AF65-F5344CB8AC3E}">
        <p14:creationId xmlns:p14="http://schemas.microsoft.com/office/powerpoint/2010/main" val="3639531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13000">
              <a:srgbClr val="FF0000"/>
            </a:gs>
            <a:gs pos="69000">
              <a:srgbClr val="000082"/>
            </a:gs>
            <a:gs pos="53000">
              <a:schemeClr val="tx1"/>
            </a:gs>
            <a:gs pos="46000">
              <a:schemeClr val="tx1"/>
            </a:gs>
            <a:gs pos="33000">
              <a:schemeClr val="tx1"/>
            </a:gs>
            <a:gs pos="87000">
              <a:schemeClr val="bg1">
                <a:lumMod val="95000"/>
              </a:schemeClr>
            </a:gs>
            <a:gs pos="100000">
              <a:srgbClr val="FF6600"/>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a:t>
            </a:r>
            <a:endParaRPr lang="en-US" dirty="0"/>
          </a:p>
        </p:txBody>
      </p:sp>
      <p:sp>
        <p:nvSpPr>
          <p:cNvPr id="3" name="Content Placeholder 2"/>
          <p:cNvSpPr>
            <a:spLocks noGrp="1"/>
          </p:cNvSpPr>
          <p:nvPr>
            <p:ph idx="1"/>
          </p:nvPr>
        </p:nvSpPr>
        <p:spPr/>
        <p:txBody>
          <a:bodyPr/>
          <a:lstStyle/>
          <a:p>
            <a:r>
              <a:rPr lang="en-US" dirty="0">
                <a:solidFill>
                  <a:schemeClr val="bg1">
                    <a:lumMod val="95000"/>
                  </a:schemeClr>
                </a:solidFill>
                <a:hlinkClick r:id="rId2"/>
              </a:rPr>
              <a:t>http://</a:t>
            </a:r>
            <a:r>
              <a:rPr lang="en-US" dirty="0" smtClean="0">
                <a:solidFill>
                  <a:schemeClr val="bg1">
                    <a:lumMod val="95000"/>
                  </a:schemeClr>
                </a:solidFill>
                <a:hlinkClick r:id="rId2"/>
              </a:rPr>
              <a:t>www.albalagh.net/kids/history/church_decline.shtml</a:t>
            </a:r>
            <a:endParaRPr lang="en-US" dirty="0" smtClean="0">
              <a:solidFill>
                <a:schemeClr val="bg1">
                  <a:lumMod val="95000"/>
                </a:schemeClr>
              </a:solidFill>
            </a:endParaRPr>
          </a:p>
          <a:p>
            <a:r>
              <a:rPr lang="en-US" dirty="0">
                <a:solidFill>
                  <a:schemeClr val="bg1">
                    <a:lumMod val="95000"/>
                  </a:schemeClr>
                </a:solidFill>
                <a:hlinkClick r:id="rId3"/>
              </a:rPr>
              <a:t>http://</a:t>
            </a:r>
            <a:r>
              <a:rPr lang="en-US" dirty="0" smtClean="0">
                <a:solidFill>
                  <a:schemeClr val="bg1">
                    <a:lumMod val="95000"/>
                  </a:schemeClr>
                </a:solidFill>
                <a:hlinkClick r:id="rId3"/>
              </a:rPr>
              <a:t>www.greatsite.com/timeline-english-bible-history/john-wycliffe.html</a:t>
            </a:r>
            <a:endParaRPr lang="en-US" dirty="0" smtClean="0">
              <a:solidFill>
                <a:schemeClr val="bg1">
                  <a:lumMod val="95000"/>
                </a:schemeClr>
              </a:solidFill>
            </a:endParaRPr>
          </a:p>
          <a:p>
            <a:r>
              <a:rPr lang="en-US" dirty="0">
                <a:solidFill>
                  <a:schemeClr val="bg1">
                    <a:lumMod val="95000"/>
                  </a:schemeClr>
                </a:solidFill>
                <a:hlinkClick r:id="rId4"/>
              </a:rPr>
              <a:t>http://</a:t>
            </a:r>
            <a:r>
              <a:rPr lang="en-US" dirty="0" smtClean="0">
                <a:solidFill>
                  <a:schemeClr val="bg1">
                    <a:lumMod val="95000"/>
                  </a:schemeClr>
                </a:solidFill>
                <a:hlinkClick r:id="rId4"/>
              </a:rPr>
              <a:t>www.encyclopedia.com/topic/Clement_V.aspx</a:t>
            </a:r>
            <a:r>
              <a:rPr lang="en-US" dirty="0" smtClean="0">
                <a:solidFill>
                  <a:schemeClr val="bg1">
                    <a:lumMod val="95000"/>
                  </a:schemeClr>
                </a:solidFill>
              </a:rPr>
              <a:t> </a:t>
            </a:r>
            <a:endParaRPr lang="en-US" dirty="0" smtClean="0">
              <a:solidFill>
                <a:schemeClr val="bg1">
                  <a:lumMod val="95000"/>
                </a:schemeClr>
              </a:solidFill>
            </a:endParaRPr>
          </a:p>
          <a:p>
            <a:endParaRPr lang="en-US" dirty="0"/>
          </a:p>
          <a:p>
            <a:endParaRPr lang="en-US" dirty="0" smtClean="0"/>
          </a:p>
          <a:p>
            <a:endParaRPr lang="en-US" dirty="0"/>
          </a:p>
        </p:txBody>
      </p:sp>
    </p:spTree>
    <p:extLst>
      <p:ext uri="{BB962C8B-B14F-4D97-AF65-F5344CB8AC3E}">
        <p14:creationId xmlns:p14="http://schemas.microsoft.com/office/powerpoint/2010/main" val="10854658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331</Words>
  <Application>Microsoft Office PowerPoint</Application>
  <PresentationFormat>On-screen Show (4:3)</PresentationFormat>
  <Paragraphs>40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13.4 The Troubled Church</vt:lpstr>
      <vt:lpstr>PowerPoint Presentation</vt:lpstr>
      <vt:lpstr>Simony</vt:lpstr>
      <vt:lpstr>PowerPoint Presentation</vt:lpstr>
      <vt:lpstr>Additional Info.</vt:lpstr>
      <vt:lpstr>Guided Reading:</vt:lpstr>
      <vt:lpstr>Work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13.4 The Troubled Church</dc:title>
  <dc:creator>MVR3</dc:creator>
  <cp:lastModifiedBy>MVR3</cp:lastModifiedBy>
  <cp:revision>15</cp:revision>
  <dcterms:created xsi:type="dcterms:W3CDTF">2014-03-04T19:15:13Z</dcterms:created>
  <dcterms:modified xsi:type="dcterms:W3CDTF">2014-03-07T16:23:19Z</dcterms:modified>
</cp:coreProperties>
</file>