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3" r:id="rId6"/>
    <p:sldId id="260" r:id="rId7"/>
    <p:sldId id="294" r:id="rId8"/>
    <p:sldId id="261" r:id="rId9"/>
    <p:sldId id="262" r:id="rId10"/>
    <p:sldId id="263" r:id="rId11"/>
    <p:sldId id="264" r:id="rId12"/>
    <p:sldId id="295" r:id="rId13"/>
    <p:sldId id="265" r:id="rId14"/>
    <p:sldId id="309" r:id="rId15"/>
    <p:sldId id="266" r:id="rId16"/>
    <p:sldId id="267" r:id="rId17"/>
    <p:sldId id="268" r:id="rId18"/>
    <p:sldId id="269" r:id="rId19"/>
    <p:sldId id="296" r:id="rId20"/>
    <p:sldId id="270" r:id="rId21"/>
    <p:sldId id="271" r:id="rId22"/>
    <p:sldId id="297" r:id="rId23"/>
    <p:sldId id="272" r:id="rId24"/>
    <p:sldId id="273" r:id="rId25"/>
    <p:sldId id="301" r:id="rId26"/>
    <p:sldId id="274" r:id="rId27"/>
    <p:sldId id="275" r:id="rId28"/>
    <p:sldId id="302" r:id="rId29"/>
    <p:sldId id="276" r:id="rId30"/>
    <p:sldId id="277" r:id="rId31"/>
    <p:sldId id="298" r:id="rId32"/>
    <p:sldId id="278" r:id="rId33"/>
    <p:sldId id="279" r:id="rId34"/>
    <p:sldId id="303" r:id="rId35"/>
    <p:sldId id="280" r:id="rId36"/>
    <p:sldId id="281" r:id="rId37"/>
    <p:sldId id="282" r:id="rId38"/>
    <p:sldId id="299" r:id="rId39"/>
    <p:sldId id="283" r:id="rId40"/>
    <p:sldId id="304" r:id="rId41"/>
    <p:sldId id="284" r:id="rId42"/>
    <p:sldId id="305" r:id="rId43"/>
    <p:sldId id="285" r:id="rId44"/>
    <p:sldId id="286" r:id="rId45"/>
    <p:sldId id="300" r:id="rId46"/>
    <p:sldId id="287" r:id="rId47"/>
    <p:sldId id="306" r:id="rId48"/>
    <p:sldId id="288" r:id="rId49"/>
    <p:sldId id="289" r:id="rId50"/>
    <p:sldId id="307" r:id="rId51"/>
    <p:sldId id="290" r:id="rId52"/>
    <p:sldId id="308" r:id="rId53"/>
    <p:sldId id="291" r:id="rId54"/>
    <p:sldId id="292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000"/>
    <a:srgbClr val="DED900"/>
    <a:srgbClr val="FF00FF"/>
    <a:srgbClr val="C5C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53210-CA8D-4AC5-947F-8C2A5D06DB54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B9D8A-E1F4-4C44-B67F-E3A742E26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FoaK3-MZcUIPAM&amp;tbnid=YH0a-vQfgSAOuM:&amp;ved=0CAgQjRw&amp;url=http://www.theoldgiftshop.com/vikings.html&amp;ei=0s4gU6mvC6PEyQHboYCYCg&amp;psig=AFQjCNFChhjNEYrlqYjRmDSnT8p8qKr85g&amp;ust=139474542625682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source=images&amp;cd=&amp;cad=rja&amp;uact=8&amp;docid=g0pukEHu_MxR-M&amp;tbnid=jfcjzkNpd_-brM:&amp;ved=0CAgQjRw&amp;url=http://www.yourchildlearns.com/online-atlas/scandinavia-map.htm&amp;ei=Js8gU6uQH6PsyQH3hoFA&amp;psig=AFQjCNEmPer7VwLdhvP4LZ2GCpqiTfP93Q&amp;ust=1394745510574508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url?sa=i&amp;source=images&amp;cd=&amp;cad=rja&amp;uact=8&amp;docid=DNGbSxCzYLLmmM&amp;tbnid=0jDHTomW5U94pM:&amp;ved=0CAgQjRw&amp;url=http://www.machine-history.com/node/482&amp;ei=sx8nU4ecC9KFyQHy3ICAAw&amp;psig=AFQjCNHyJKfuf6FUWyUW5KZegBgmZISjsw&amp;ust=139515934723456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source=images&amp;cd=&amp;cad=rja&amp;uact=8&amp;docid=dRC84o7oFX9TZM&amp;tbnid=rQASRc3hh8n0bM:&amp;ved=0CAgQjRw&amp;url=http://mcchalsclasses.wikispaces.com/Medieval+Europe&amp;ei=piAnU535LoTJygGU9ICYBg&amp;psig=AFQjCNEVGGYKavkS_XI7Ik6Gv6ZoaL0viw&amp;ust=1395159590837983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source=images&amp;cd=&amp;cad=rja&amp;uact=8&amp;docid=DtvnPf97fZNqDM&amp;tbnid=VqOYXZyH6wm4cM:&amp;ved=0CAgQjRw4FA&amp;url=http://www.live-education.com/Curriculum/SampleLesson?lesson=61&amp;ei=VyAnU__3McqiyAGutIHoBg&amp;psig=AFQjCNGOrNGqNRh011Ot1z9p2iWz6BpsbA&amp;ust=139515951186616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-portal.com/academy/lesson/yeomanry-a-day-in-the-life-of-an-english-peasant.html" TargetMode="External"/><Relationship Id="rId2" Type="http://schemas.openxmlformats.org/officeDocument/2006/relationships/hyperlink" Target="http://www.youtube.com/watch?v=1Rtm6pWyog8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-portal.com/academy/lesson/gothic-art-and-architecture.html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EAMqKUimr8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81000" y="1828800"/>
            <a:ext cx="1752600" cy="3352800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1676400" y="1828800"/>
            <a:ext cx="1752600" cy="3352800"/>
          </a:xfrm>
          <a:prstGeom prst="chevr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971800" y="1828800"/>
            <a:ext cx="1752600" cy="3352800"/>
          </a:xfrm>
          <a:prstGeom prst="chevr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419600" y="1828800"/>
            <a:ext cx="1752600" cy="3352800"/>
          </a:xfrm>
          <a:prstGeom prst="chevron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715000" y="1828800"/>
            <a:ext cx="1752600" cy="33528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7086600" y="1828800"/>
            <a:ext cx="1752600" cy="3352800"/>
          </a:xfrm>
          <a:prstGeom prst="chevron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58200" y="1828800"/>
            <a:ext cx="1752600" cy="33528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-1066800" y="1828800"/>
            <a:ext cx="1752600" cy="33528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43200"/>
            <a:ext cx="8915400" cy="1470025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mbria" pitchFamily="18" charset="0"/>
              </a:rPr>
              <a:t>The Middle Ages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JzF1VDJBOf8/UT3_nG9fhRI/AAAAAAAAFR0/elZLvvQpfXM/s640/Lindisfarne793+M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21" y="3713179"/>
            <a:ext cx="4688580" cy="30988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rved Up Ribbon 1"/>
          <p:cNvSpPr/>
          <p:nvPr/>
        </p:nvSpPr>
        <p:spPr>
          <a:xfrm>
            <a:off x="1600200" y="0"/>
            <a:ext cx="6172200" cy="1295400"/>
          </a:xfrm>
          <a:prstGeom prst="ellipseRibbon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mbria" pitchFamily="18" charset="0"/>
              </a:rPr>
              <a:t>Vikings</a:t>
            </a:r>
            <a:endParaRPr lang="en-US" sz="3200" b="1" dirty="0" smtClean="0">
              <a:latin typeface="Cambria" pitchFamily="18" charset="0"/>
            </a:endParaRPr>
          </a:p>
        </p:txBody>
      </p:sp>
      <p:sp>
        <p:nvSpPr>
          <p:cNvPr id="3" name="Curved Left Arrow 2"/>
          <p:cNvSpPr/>
          <p:nvPr/>
        </p:nvSpPr>
        <p:spPr>
          <a:xfrm rot="19322043">
            <a:off x="8019469" y="648385"/>
            <a:ext cx="838200" cy="1219200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4455" y="15356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Major threat to Europe’s mainland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4319" y="151103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Surprise attacks</a:t>
            </a:r>
            <a:endParaRPr lang="en-US" dirty="0">
              <a:latin typeface="Cambria" pitchFamily="18" charset="0"/>
            </a:endParaRPr>
          </a:p>
        </p:txBody>
      </p:sp>
      <p:pic>
        <p:nvPicPr>
          <p:cNvPr id="17410" name="Picture 2" descr="http://t2.gstatic.com/images?q=tbn:ANd9GcSoGn2fEVbOMYIAhTLMiTyu1XVT2ymeuAzwYYgym9qf4AMXtP-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91" y="4322251"/>
            <a:ext cx="2169993" cy="2438400"/>
          </a:xfrm>
          <a:prstGeom prst="rect">
            <a:avLst/>
          </a:prstGeom>
          <a:noFill/>
        </p:spPr>
      </p:pic>
      <p:pic>
        <p:nvPicPr>
          <p:cNvPr id="17412" name="Picture 4" descr="http://t3.gstatic.com/images?q=tbn:ANd9GcRz25xqf6hy2-C40ShNtF_Wr5ZycFFKm76GHnbwW-xcOHoCpCJWgw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1439" y="2811739"/>
            <a:ext cx="2057400" cy="2548719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7310039" y="5321768"/>
            <a:ext cx="16002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Scandinavia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3084926" y="2811738"/>
            <a:ext cx="533400" cy="2293661"/>
          </a:xfrm>
          <a:prstGeom prst="downArrow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634944" y="2858783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Invasion at Lindisfarne, England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38100" y="1996407"/>
            <a:ext cx="533400" cy="2209800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Left Arrow 16"/>
          <p:cNvSpPr/>
          <p:nvPr/>
        </p:nvSpPr>
        <p:spPr>
          <a:xfrm rot="5790034">
            <a:off x="1676804" y="1543051"/>
            <a:ext cx="495301" cy="1219200"/>
          </a:xfrm>
          <a:prstGeom prst="curved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03892" y="1857969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Overpopulation and scare resources led to leaving Scandinavia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0" name="Down Arrow 19"/>
          <p:cNvSpPr/>
          <p:nvPr/>
        </p:nvSpPr>
        <p:spPr>
          <a:xfrm rot="6316591">
            <a:off x="5436859" y="1425314"/>
            <a:ext cx="302528" cy="1513863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5784" y="389489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Viking Ships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  <p:bldP spid="12" grpId="0" animBg="1"/>
      <p:bldP spid="14" grpId="0" animBg="1"/>
      <p:bldP spid="15" grpId="0"/>
      <p:bldP spid="16" grpId="0" animBg="1"/>
      <p:bldP spid="17" grpId="0" animBg="1"/>
      <p:bldP spid="18" grpId="0"/>
      <p:bldP spid="20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09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Why did the Vikings leave Scandinavia?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Charlemagne was too powerful and needed to be stopped</a:t>
            </a:r>
          </a:p>
          <a:p>
            <a:r>
              <a:rPr lang="en-US" sz="2400" dirty="0" smtClean="0">
                <a:latin typeface="Cambria" pitchFamily="18" charset="0"/>
              </a:rPr>
              <a:t>	b. overpopulation </a:t>
            </a:r>
          </a:p>
          <a:p>
            <a:r>
              <a:rPr lang="en-US" sz="2400" dirty="0" smtClean="0">
                <a:latin typeface="Cambria" pitchFamily="18" charset="0"/>
              </a:rPr>
              <a:t>	c. needed more resources</a:t>
            </a:r>
          </a:p>
          <a:p>
            <a:r>
              <a:rPr lang="en-US" sz="2400" dirty="0" smtClean="0">
                <a:latin typeface="Cambria" pitchFamily="18" charset="0"/>
              </a:rPr>
              <a:t>	d. feudalism was a growing trend in Scandinavia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09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Why did the Vikings leave Scandinavia?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Charlemagne was too powerful and needed to be stopped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b. overpopulation </a:t>
            </a:r>
          </a:p>
          <a:p>
            <a:r>
              <a:rPr lang="en-US" sz="2400" dirty="0" smtClean="0">
                <a:latin typeface="Cambria" pitchFamily="18" charset="0"/>
              </a:rPr>
              <a:t>	c. needed more resources</a:t>
            </a:r>
          </a:p>
          <a:p>
            <a:r>
              <a:rPr lang="en-US" sz="2400" dirty="0" smtClean="0">
                <a:latin typeface="Cambria" pitchFamily="18" charset="0"/>
              </a:rPr>
              <a:t>	d. feudalism was a growing trend in Scandinavia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0"/>
            <a:ext cx="7010400" cy="16002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Medieval Life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0480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3200" b="1" dirty="0" smtClean="0">
                <a:latin typeface="Cambria" pitchFamily="18" charset="0"/>
              </a:rPr>
              <a:t>Knights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 rot="16200000">
            <a:off x="3276600" y="1600200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1828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Concept began with Charles Martel in the 700s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86200" y="2209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Became a prominent practice in the 900s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6764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3200" b="1" dirty="0" smtClean="0">
                <a:latin typeface="Cambria" pitchFamily="18" charset="0"/>
              </a:rPr>
              <a:t>Feudalism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 rot="16200000">
            <a:off x="3200400" y="3048000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124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Government by a code of </a:t>
            </a:r>
            <a:r>
              <a:rPr lang="en-US" b="1" dirty="0" smtClean="0">
                <a:latin typeface="Cambria" pitchFamily="18" charset="0"/>
              </a:rPr>
              <a:t>chivalry </a:t>
            </a:r>
            <a:r>
              <a:rPr lang="en-US" dirty="0" smtClean="0">
                <a:latin typeface="Cambria" pitchFamily="18" charset="0"/>
              </a:rPr>
              <a:t>(Key Term)</a:t>
            </a:r>
            <a:endParaRPr lang="en-US" b="1" dirty="0" smtClean="0"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43434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3200" b="1" dirty="0" smtClean="0">
                <a:latin typeface="Cambria" pitchFamily="18" charset="0"/>
              </a:rPr>
              <a:t>Manorialism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3200400" y="4267200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3810000"/>
            <a:ext cx="5562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Manor is self sufficient – important because trade was difficult due to war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Peasants = work for protection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Serfs = peasants who could not leave without permission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Served as the relationship between nobles/peasants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57150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mbria" pitchFamily="18" charset="0"/>
              </a:rPr>
              <a:t>Three-field system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6200000">
            <a:off x="3200400" y="5791200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86200" y="59436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Simplified agriculture/more production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Eliminated the use of oxen (a slower animal)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8" grpId="0"/>
      <p:bldP spid="9" grpId="0" animBg="1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evron 1"/>
          <p:cNvSpPr/>
          <p:nvPr/>
        </p:nvSpPr>
        <p:spPr>
          <a:xfrm rot="16200000" flipH="1">
            <a:off x="990600" y="762000"/>
            <a:ext cx="2628900" cy="40005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hevron 2"/>
          <p:cNvSpPr/>
          <p:nvPr/>
        </p:nvSpPr>
        <p:spPr>
          <a:xfrm rot="16200000" flipH="1">
            <a:off x="5486400" y="762000"/>
            <a:ext cx="2628900" cy="4000500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762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" pitchFamily="18" charset="0"/>
              </a:rPr>
              <a:t>Manorialism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7620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ambria" pitchFamily="18" charset="0"/>
              </a:rPr>
              <a:t>Feudalism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191000"/>
            <a:ext cx="32766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7030A0"/>
                </a:solidFill>
                <a:latin typeface="Cambria" pitchFamily="18" charset="0"/>
              </a:rPr>
              <a:t>economic</a:t>
            </a:r>
            <a:r>
              <a:rPr lang="en-US" sz="2800" dirty="0" smtClean="0">
                <a:latin typeface="Cambria" pitchFamily="18" charset="0"/>
              </a:rPr>
              <a:t> alliance between lords and peasants; provided protection in exchange for labor</a:t>
            </a:r>
            <a:endParaRPr lang="en-US" sz="1100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4191000"/>
            <a:ext cx="32766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7030A0"/>
                </a:solidFill>
                <a:latin typeface="Cambria" pitchFamily="18" charset="0"/>
              </a:rPr>
              <a:t>political</a:t>
            </a:r>
            <a:r>
              <a:rPr lang="en-US" sz="2800" dirty="0" smtClean="0">
                <a:latin typeface="Cambria" pitchFamily="18" charset="0"/>
              </a:rPr>
              <a:t> alliance of mutual protection between kings and nobles of varying degree of power</a:t>
            </a:r>
            <a:endParaRPr lang="en-US" sz="11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t3.gstatic.com/images?q=tbn:ANd9GcRDoMV0ehsegYqdtBMpjiHT7oIJln8RwyrHKIj3hnRhG0zxjUQDt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2903886" cy="2108775"/>
          </a:xfrm>
          <a:prstGeom prst="rect">
            <a:avLst/>
          </a:prstGeom>
          <a:noFill/>
        </p:spPr>
      </p:pic>
      <p:sp>
        <p:nvSpPr>
          <p:cNvPr id="3" name="Horizontal Scroll 2"/>
          <p:cNvSpPr/>
          <p:nvPr/>
        </p:nvSpPr>
        <p:spPr>
          <a:xfrm>
            <a:off x="152400" y="0"/>
            <a:ext cx="7010400" cy="16002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Agricultural Advances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 rot="12316926">
            <a:off x="873674" y="3541526"/>
            <a:ext cx="457200" cy="1280013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7244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Collar harness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050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Horses replaced the ox</a:t>
            </a:r>
            <a:endParaRPr lang="en-US" sz="3200" b="1" dirty="0">
              <a:latin typeface="Cambria" pitchFamily="18" charset="0"/>
            </a:endParaRPr>
          </a:p>
        </p:txBody>
      </p:sp>
      <p:pic>
        <p:nvPicPr>
          <p:cNvPr id="64516" name="Picture 4" descr="http://t0.gstatic.com/images?q=tbn:ANd9GcSW6NE7rz-FDKvWMtZZ-qutyXeahE4_3wSA09YQKeS-_PR22Sk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5486400"/>
            <a:ext cx="2076450" cy="971551"/>
          </a:xfrm>
          <a:prstGeom prst="rect">
            <a:avLst/>
          </a:prstGeom>
          <a:noFill/>
        </p:spPr>
      </p:pic>
      <p:sp>
        <p:nvSpPr>
          <p:cNvPr id="8" name="Curved Up Arrow 7"/>
          <p:cNvSpPr/>
          <p:nvPr/>
        </p:nvSpPr>
        <p:spPr>
          <a:xfrm rot="14812514" flipH="1">
            <a:off x="2969543" y="4978799"/>
            <a:ext cx="1562901" cy="1027107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6096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Heavier plow</a:t>
            </a:r>
            <a:endParaRPr lang="en-US" sz="3200" b="1" dirty="0">
              <a:latin typeface="Cambria" pitchFamily="18" charset="0"/>
            </a:endParaRPr>
          </a:p>
        </p:txBody>
      </p:sp>
      <p:pic>
        <p:nvPicPr>
          <p:cNvPr id="64518" name="Picture 6" descr="http://t2.gstatic.com/images?q=tbn:ANd9GcRM1O7r3HlVWZFnPF_OrV-sADjBbwlD10rD-n-ALHS9yX1ivIzoS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1447800"/>
            <a:ext cx="4191000" cy="293370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105400" y="44958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Three-field system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12" name="Bent-Up Arrow 11"/>
          <p:cNvSpPr/>
          <p:nvPr/>
        </p:nvSpPr>
        <p:spPr>
          <a:xfrm>
            <a:off x="6934200" y="5105400"/>
            <a:ext cx="1295400" cy="1371600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8" grpId="0" animBg="1"/>
      <p:bldP spid="9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Extract 1"/>
          <p:cNvSpPr/>
          <p:nvPr/>
        </p:nvSpPr>
        <p:spPr>
          <a:xfrm>
            <a:off x="838200" y="304800"/>
            <a:ext cx="7315200" cy="6324600"/>
          </a:xfrm>
          <a:prstGeom prst="flowChartExtra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1600200"/>
            <a:ext cx="152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14800" y="1066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King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2743200"/>
            <a:ext cx="2819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167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Nobility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600" y="2133600"/>
            <a:ext cx="121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2000" b="1" dirty="0" smtClean="0">
                <a:latin typeface="Cambria" pitchFamily="18" charset="0"/>
              </a:rPr>
              <a:t>Lords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2133600"/>
            <a:ext cx="121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2000" b="1" dirty="0" smtClean="0">
                <a:latin typeface="Cambria" pitchFamily="18" charset="0"/>
              </a:rPr>
              <a:t>Lady</a:t>
            </a:r>
            <a:endParaRPr lang="en-US" b="1" dirty="0">
              <a:latin typeface="Cambria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0" y="4114800"/>
            <a:ext cx="441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81400" y="3657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Knights/Vassals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34290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itchFamily="18" charset="0"/>
              </a:rPr>
              <a:t>Key Terms:</a:t>
            </a:r>
          </a:p>
        </p:txBody>
      </p:sp>
      <p:sp>
        <p:nvSpPr>
          <p:cNvPr id="29" name="TextBox 28"/>
          <p:cNvSpPr txBox="1"/>
          <p:nvPr/>
        </p:nvSpPr>
        <p:spPr>
          <a:xfrm rot="3478877">
            <a:off x="5345120" y="2607541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b="1" dirty="0" smtClean="0">
                <a:latin typeface="Cambria" pitchFamily="18" charset="0"/>
              </a:rPr>
              <a:t>Homage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30" name="Curved Up Arrow 29"/>
          <p:cNvSpPr/>
          <p:nvPr/>
        </p:nvSpPr>
        <p:spPr>
          <a:xfrm rot="14201233">
            <a:off x="5417939" y="2301947"/>
            <a:ext cx="1986839" cy="907910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600200" y="5334000"/>
            <a:ext cx="579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33800" y="4343400"/>
            <a:ext cx="1600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Peasants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33800" y="55626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2400" b="1" dirty="0" smtClean="0">
                <a:latin typeface="Cambria" pitchFamily="18" charset="0"/>
              </a:rPr>
              <a:t>Serfs</a:t>
            </a:r>
          </a:p>
          <a:p>
            <a:pPr algn="ctr"/>
            <a:endParaRPr lang="en-US" dirty="0">
              <a:latin typeface="Cambria" pitchFamily="18" charset="0"/>
            </a:endParaRPr>
          </a:p>
        </p:txBody>
      </p:sp>
      <p:sp>
        <p:nvSpPr>
          <p:cNvPr id="37" name="Curved Up Arrow 36"/>
          <p:cNvSpPr/>
          <p:nvPr/>
        </p:nvSpPr>
        <p:spPr>
          <a:xfrm rot="18063953" flipH="1" flipV="1">
            <a:off x="2569772" y="998543"/>
            <a:ext cx="1814013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8165098">
            <a:off x="2990961" y="113364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Land</a:t>
            </a:r>
          </a:p>
        </p:txBody>
      </p:sp>
      <p:sp>
        <p:nvSpPr>
          <p:cNvPr id="39" name="Curved Up Arrow 38"/>
          <p:cNvSpPr/>
          <p:nvPr/>
        </p:nvSpPr>
        <p:spPr>
          <a:xfrm rot="18063953" flipH="1" flipV="1">
            <a:off x="1612759" y="2589107"/>
            <a:ext cx="1814013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 rot="18165098">
            <a:off x="2033948" y="272420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Land</a:t>
            </a:r>
          </a:p>
        </p:txBody>
      </p:sp>
      <p:sp>
        <p:nvSpPr>
          <p:cNvPr id="41" name="Curved Up Arrow 40"/>
          <p:cNvSpPr/>
          <p:nvPr/>
        </p:nvSpPr>
        <p:spPr>
          <a:xfrm rot="14201233">
            <a:off x="4702732" y="908661"/>
            <a:ext cx="1464610" cy="555829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3617265">
            <a:off x="4677209" y="1121109"/>
            <a:ext cx="1374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itchFamily="18" charset="0"/>
              </a:rPr>
              <a:t>Homage</a:t>
            </a:r>
          </a:p>
        </p:txBody>
      </p:sp>
      <p:sp>
        <p:nvSpPr>
          <p:cNvPr id="44" name="TextBox 43"/>
          <p:cNvSpPr txBox="1"/>
          <p:nvPr/>
        </p:nvSpPr>
        <p:spPr>
          <a:xfrm rot="18165098">
            <a:off x="1234158" y="432119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mbria" pitchFamily="18" charset="0"/>
              </a:rPr>
              <a:t>Protection</a:t>
            </a: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45" name="Curved Up Arrow 44"/>
          <p:cNvSpPr/>
          <p:nvPr/>
        </p:nvSpPr>
        <p:spPr>
          <a:xfrm rot="18063953" flipH="1" flipV="1">
            <a:off x="586052" y="4344142"/>
            <a:ext cx="2051726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Up Arrow 42"/>
          <p:cNvSpPr/>
          <p:nvPr/>
        </p:nvSpPr>
        <p:spPr>
          <a:xfrm rot="18063953" flipH="1" flipV="1">
            <a:off x="923289" y="4105270"/>
            <a:ext cx="1617801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3208606">
            <a:off x="6619569" y="421889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Rent</a:t>
            </a:r>
            <a:endParaRPr lang="en-US" sz="2400" dirty="0" smtClean="0">
              <a:latin typeface="Cambria" pitchFamily="18" charset="0"/>
            </a:endParaRPr>
          </a:p>
        </p:txBody>
      </p:sp>
      <p:sp>
        <p:nvSpPr>
          <p:cNvPr id="48" name="Curved Up Arrow 47"/>
          <p:cNvSpPr/>
          <p:nvPr/>
        </p:nvSpPr>
        <p:spPr>
          <a:xfrm rot="3523538" flipH="1" flipV="1">
            <a:off x="6256687" y="4318606"/>
            <a:ext cx="2474652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Curved Up Arrow 48"/>
          <p:cNvSpPr/>
          <p:nvPr/>
        </p:nvSpPr>
        <p:spPr>
          <a:xfrm rot="3468093" flipH="1" flipV="1">
            <a:off x="6442830" y="3931388"/>
            <a:ext cx="1617801" cy="698431"/>
          </a:xfrm>
          <a:prstGeom prst="curved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885" y="399871"/>
            <a:ext cx="2037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Hierarchy System of Feudalism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5486400" y="1066800"/>
            <a:ext cx="9906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96000" y="609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A Lady held very few rights, if any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0"/>
            <a:ext cx="7010400" cy="16002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Medieval Life (cont.)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 rot="16200000">
            <a:off x="3446834" y="2943175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034" y="31242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sz="3200" b="1" dirty="0" smtClean="0">
                <a:latin typeface="Cambria" pitchFamily="18" charset="0"/>
              </a:rPr>
              <a:t>Tournament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0772" y="3341132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Mock battles between knights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4234" y="4114800"/>
            <a:ext cx="607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hlinkClick r:id="rId2"/>
              </a:rPr>
              <a:t>http://www.youtube.com/watch?v=1Rtm6pWyog8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6183323"/>
            <a:ext cx="601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mbria" panose="02040503050406030204" pitchFamily="18" charset="0"/>
                <a:hlinkClick r:id="rId3"/>
              </a:rPr>
              <a:t>http://education-portal.com/academy/lesson/yeomanry-a-day-in-the-life-of-an-english-peasant.html#lesson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834" y="5257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Peasant Life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834" y="1907778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Fief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 rot="16200000">
            <a:off x="3446834" y="1750181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6200000">
            <a:off x="3429000" y="5029200"/>
            <a:ext cx="457200" cy="914400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9695" y="5329282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Could not fight in tournaments</a:t>
            </a:r>
          </a:p>
          <a:p>
            <a:pPr algn="ctr"/>
            <a:r>
              <a:rPr lang="en-US" sz="2000" dirty="0" smtClean="0">
                <a:latin typeface="Cambria" pitchFamily="18" charset="0"/>
              </a:rPr>
              <a:t>Farmed land, made shoes, beer, wine, and candles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90772" y="1926514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Consisted of peasants, land, and a castle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Who held almost total authority within a fief?</a:t>
            </a:r>
          </a:p>
          <a:p>
            <a:r>
              <a:rPr lang="en-US" sz="2400" dirty="0" smtClean="0">
                <a:latin typeface="Cambria" pitchFamily="18" charset="0"/>
              </a:rPr>
              <a:t>	a. lord</a:t>
            </a:r>
          </a:p>
          <a:p>
            <a:r>
              <a:rPr lang="en-US" sz="2400" dirty="0" smtClean="0">
                <a:latin typeface="Cambria" pitchFamily="18" charset="0"/>
              </a:rPr>
              <a:t>	b. lady</a:t>
            </a:r>
          </a:p>
          <a:p>
            <a:r>
              <a:rPr lang="en-US" sz="2400" dirty="0" smtClean="0">
                <a:latin typeface="Cambria" pitchFamily="18" charset="0"/>
              </a:rPr>
              <a:t>	c. king</a:t>
            </a:r>
          </a:p>
          <a:p>
            <a:r>
              <a:rPr lang="en-US" sz="2400" dirty="0" smtClean="0">
                <a:latin typeface="Cambria" pitchFamily="18" charset="0"/>
              </a:rPr>
              <a:t>	d. serf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Who held almost total authority within a fief?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a. lord</a:t>
            </a:r>
          </a:p>
          <a:p>
            <a:r>
              <a:rPr lang="en-US" sz="2400" dirty="0" smtClean="0">
                <a:latin typeface="Cambria" pitchFamily="18" charset="0"/>
              </a:rPr>
              <a:t>	b. lady</a:t>
            </a:r>
          </a:p>
          <a:p>
            <a:r>
              <a:rPr lang="en-US" sz="2400" dirty="0" smtClean="0">
                <a:latin typeface="Cambria" pitchFamily="18" charset="0"/>
              </a:rPr>
              <a:t>	c. king</a:t>
            </a:r>
          </a:p>
          <a:p>
            <a:r>
              <a:rPr lang="en-US" sz="2400" dirty="0" smtClean="0">
                <a:latin typeface="Cambria" pitchFamily="18" charset="0"/>
              </a:rPr>
              <a:t>	d. serf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0" y="3352800"/>
            <a:ext cx="9144000" cy="15240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52400" y="3581400"/>
            <a:ext cx="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51816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Fall of Western Roman Empire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24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476 A.D.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114800" y="3581400"/>
            <a:ext cx="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52800" y="2819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1050 A.D.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895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1270 A.D.</a:t>
            </a:r>
            <a:endParaRPr lang="en-US" sz="2400" dirty="0">
              <a:latin typeface="Cambria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715000" y="3581400"/>
            <a:ext cx="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67200" y="39624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High Middle Ages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77200" y="1447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1500 A.D.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2400" y="1905000"/>
            <a:ext cx="0" cy="13716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543800" y="5181600"/>
            <a:ext cx="16002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Cambria" pitchFamily="18" charset="0"/>
              </a:rPr>
              <a:t>The Renaissance &amp; Exploration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8915400" y="3505200"/>
            <a:ext cx="0" cy="15240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915400" y="1905000"/>
            <a:ext cx="0" cy="137160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Left Arrow Callout 24"/>
          <p:cNvSpPr/>
          <p:nvPr/>
        </p:nvSpPr>
        <p:spPr>
          <a:xfrm>
            <a:off x="0" y="0"/>
            <a:ext cx="3733800" cy="762000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Ancient World</a:t>
            </a:r>
          </a:p>
          <a:p>
            <a:pPr algn="ctr"/>
            <a:r>
              <a:rPr lang="en-US" b="1" dirty="0" smtClean="0">
                <a:latin typeface="Cambria" pitchFamily="18" charset="0"/>
              </a:rPr>
              <a:t>Before 476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6" name="Right Arrow Callout 25"/>
          <p:cNvSpPr/>
          <p:nvPr/>
        </p:nvSpPr>
        <p:spPr>
          <a:xfrm>
            <a:off x="5410200" y="0"/>
            <a:ext cx="3733800" cy="762000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mbria" pitchFamily="18" charset="0"/>
              </a:rPr>
              <a:t>Modern World</a:t>
            </a:r>
          </a:p>
          <a:p>
            <a:pPr algn="ctr"/>
            <a:r>
              <a:rPr lang="en-US" b="1" dirty="0" smtClean="0">
                <a:latin typeface="Cambria" pitchFamily="18" charset="0"/>
              </a:rPr>
              <a:t>After 1500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71600" y="3733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Early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Middle Ages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38100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Late 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Middle Ages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/>
      <p:bldP spid="15" grpId="0"/>
      <p:bldP spid="18" grpId="0"/>
      <p:bldP spid="25" grpId="0" animBg="1"/>
      <p:bldP spid="26" grpId="0" animBg="1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52400" y="0"/>
            <a:ext cx="7010400" cy="1600200"/>
          </a:xfrm>
          <a:prstGeom prst="horizontalScroll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ambria" pitchFamily="18" charset="0"/>
              </a:rPr>
              <a:t>Medieval Church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3310" y="1752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Catholic Church was central to European life at all levels of society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2438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Sacraments = salvation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3310" y="29718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Masses were said in Latin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79510" y="35814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Powerful!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310" y="41910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Church corruption/</a:t>
            </a:r>
          </a:p>
          <a:p>
            <a:pPr algn="ctr"/>
            <a:r>
              <a:rPr lang="en-US" sz="2000" dirty="0" smtClean="0">
                <a:latin typeface="Cambria" pitchFamily="18" charset="0"/>
              </a:rPr>
              <a:t>Heresy</a:t>
            </a:r>
          </a:p>
        </p:txBody>
      </p:sp>
      <p:sp>
        <p:nvSpPr>
          <p:cNvPr id="8" name="Curved Up Arrow 7"/>
          <p:cNvSpPr/>
          <p:nvPr/>
        </p:nvSpPr>
        <p:spPr>
          <a:xfrm rot="16200000" flipH="1">
            <a:off x="7395916" y="1138484"/>
            <a:ext cx="1203678" cy="90791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Up Arrow 8"/>
          <p:cNvSpPr/>
          <p:nvPr/>
        </p:nvSpPr>
        <p:spPr>
          <a:xfrm rot="16200000" flipH="1" flipV="1">
            <a:off x="1295400" y="1981200"/>
            <a:ext cx="1066800" cy="76200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Up Arrow 9"/>
          <p:cNvSpPr/>
          <p:nvPr/>
        </p:nvSpPr>
        <p:spPr>
          <a:xfrm rot="16200000" flipH="1">
            <a:off x="5514765" y="2479745"/>
            <a:ext cx="838200" cy="90791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Up Arrow 10"/>
          <p:cNvSpPr/>
          <p:nvPr/>
        </p:nvSpPr>
        <p:spPr>
          <a:xfrm rot="16200000" flipH="1" flipV="1">
            <a:off x="1631810" y="3086100"/>
            <a:ext cx="838200" cy="76200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Up Arrow 11"/>
          <p:cNvSpPr/>
          <p:nvPr/>
        </p:nvSpPr>
        <p:spPr>
          <a:xfrm rot="16200000" flipH="1">
            <a:off x="4066965" y="3698945"/>
            <a:ext cx="838200" cy="90791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6200000" flipH="1" flipV="1">
            <a:off x="944384" y="4556598"/>
            <a:ext cx="838200" cy="762000"/>
          </a:xfrm>
          <a:prstGeom prst="curvedUp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774" y="4975698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Church reform/</a:t>
            </a:r>
          </a:p>
          <a:p>
            <a:pPr algn="ctr"/>
            <a:r>
              <a:rPr lang="en-US" sz="2000" dirty="0" smtClean="0">
                <a:latin typeface="Cambria" pitchFamily="18" charset="0"/>
              </a:rPr>
              <a:t>Friars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4532274" y="4175598"/>
            <a:ext cx="304800" cy="2057400"/>
          </a:xfrm>
          <a:prstGeom prst="down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1374" y="497569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Lay investiture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6322974" y="5356698"/>
            <a:ext cx="457200" cy="914400"/>
          </a:xfrm>
          <a:prstGeom prst="down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5174" y="619489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The Inquisition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2590118" y="5679996"/>
            <a:ext cx="379111" cy="457812"/>
          </a:xfrm>
          <a:prstGeom prst="down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03274" y="619489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</a:rPr>
              <a:t>The Jews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term refers to the denial of basic church teachings?</a:t>
            </a:r>
          </a:p>
          <a:p>
            <a:r>
              <a:rPr lang="en-US" sz="2400" dirty="0" smtClean="0">
                <a:latin typeface="Cambria" pitchFamily="18" charset="0"/>
              </a:rPr>
              <a:t>	a. excommunication</a:t>
            </a:r>
          </a:p>
          <a:p>
            <a:r>
              <a:rPr lang="en-US" sz="2400" dirty="0" smtClean="0">
                <a:latin typeface="Cambria" pitchFamily="18" charset="0"/>
              </a:rPr>
              <a:t>	b. the Inquisition</a:t>
            </a:r>
          </a:p>
          <a:p>
            <a:r>
              <a:rPr lang="en-US" sz="2400" dirty="0" smtClean="0">
                <a:latin typeface="Cambria" pitchFamily="18" charset="0"/>
              </a:rPr>
              <a:t>	c. heresy</a:t>
            </a:r>
          </a:p>
          <a:p>
            <a:r>
              <a:rPr lang="en-US" sz="2400" dirty="0" smtClean="0">
                <a:latin typeface="Cambria" pitchFamily="18" charset="0"/>
              </a:rPr>
              <a:t>	d. friars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term refers to the denial of basic church teachings?</a:t>
            </a:r>
          </a:p>
          <a:p>
            <a:r>
              <a:rPr lang="en-US" sz="2400" dirty="0" smtClean="0">
                <a:latin typeface="Cambria" pitchFamily="18" charset="0"/>
              </a:rPr>
              <a:t>	a. excommunication</a:t>
            </a:r>
          </a:p>
          <a:p>
            <a:r>
              <a:rPr lang="en-US" sz="2400" dirty="0" smtClean="0">
                <a:latin typeface="Cambria" pitchFamily="18" charset="0"/>
              </a:rPr>
              <a:t>	b. the Inquisition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c. heresy</a:t>
            </a:r>
          </a:p>
          <a:p>
            <a:r>
              <a:rPr lang="en-US" sz="2400" dirty="0" smtClean="0">
                <a:latin typeface="Cambria" pitchFamily="18" charset="0"/>
              </a:rPr>
              <a:t>	d. friars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9050" y="69137"/>
            <a:ext cx="7010400" cy="1600200"/>
          </a:xfrm>
          <a:prstGeom prst="horizontalScroll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>Medieval Church (cont.)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546860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Monastery/Convent Life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48100" y="1989123"/>
            <a:ext cx="457200" cy="457200"/>
          </a:xfrm>
          <a:prstGeom prst="downArrow">
            <a:avLst/>
          </a:prstGeom>
          <a:solidFill>
            <a:srgbClr val="DED900"/>
          </a:solidFill>
          <a:ln>
            <a:solidFill>
              <a:srgbClr val="626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2385060"/>
            <a:ext cx="121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Key Term:</a:t>
            </a:r>
          </a:p>
          <a:p>
            <a:pPr algn="ctr"/>
            <a:r>
              <a:rPr lang="en-US" sz="2000" b="1" dirty="0" smtClean="0">
                <a:latin typeface="Cambria" pitchFamily="18" charset="0"/>
              </a:rPr>
              <a:t>Abbot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14800" y="2385060"/>
            <a:ext cx="1219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Key Term:</a:t>
            </a:r>
          </a:p>
          <a:p>
            <a:pPr algn="ctr"/>
            <a:r>
              <a:rPr lang="en-US" sz="2000" b="1" dirty="0" smtClean="0">
                <a:latin typeface="Cambria" pitchFamily="18" charset="0"/>
              </a:rPr>
              <a:t>Abbess</a:t>
            </a:r>
            <a:endParaRPr lang="en-US" b="1" dirty="0">
              <a:latin typeface="Cambria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390900" y="3010316"/>
            <a:ext cx="685800" cy="746344"/>
          </a:xfrm>
          <a:prstGeom prst="line">
            <a:avLst/>
          </a:prstGeom>
          <a:ln w="57150">
            <a:solidFill>
              <a:srgbClr val="D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076700" y="3000613"/>
            <a:ext cx="582930" cy="756047"/>
          </a:xfrm>
          <a:prstGeom prst="line">
            <a:avLst/>
          </a:prstGeom>
          <a:ln w="57150">
            <a:solidFill>
              <a:srgbClr val="D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076700" y="3756660"/>
            <a:ext cx="0" cy="304800"/>
          </a:xfrm>
          <a:prstGeom prst="straightConnector1">
            <a:avLst/>
          </a:prstGeom>
          <a:ln w="57150">
            <a:solidFill>
              <a:srgbClr val="DED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9400" y="406908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-Lived a simple life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-Could not own goods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-No marriage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-Bound to monastic laws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-Life of poverty, chastity, and obedience</a:t>
            </a:r>
            <a:endParaRPr lang="en-US" dirty="0">
              <a:latin typeface="Cambria" panose="02040503050406030204" pitchFamily="18" charset="0"/>
            </a:endParaRP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-preserved biblical and classical writings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38100" y="2373933"/>
            <a:ext cx="1485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Minimal vocal communication/ rule of silence</a:t>
            </a:r>
            <a:endParaRPr lang="en-US" b="1" dirty="0">
              <a:latin typeface="Cambria" pitchFamily="18" charset="0"/>
            </a:endParaRPr>
          </a:p>
        </p:txBody>
      </p:sp>
      <p:cxnSp>
        <p:nvCxnSpPr>
          <p:cNvPr id="22" name="Straight Arrow Connector 21"/>
          <p:cNvCxnSpPr>
            <a:endCxn id="21" idx="3"/>
          </p:cNvCxnSpPr>
          <p:nvPr/>
        </p:nvCxnSpPr>
        <p:spPr>
          <a:xfrm flipH="1">
            <a:off x="1447800" y="2729752"/>
            <a:ext cx="1499234" cy="13513"/>
          </a:xfrm>
          <a:prstGeom prst="straightConnector1">
            <a:avLst/>
          </a:prstGeom>
          <a:ln w="57150">
            <a:solidFill>
              <a:srgbClr val="DED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334000" y="2748175"/>
            <a:ext cx="1905000" cy="26670"/>
          </a:xfrm>
          <a:prstGeom prst="straightConnector1">
            <a:avLst/>
          </a:prstGeom>
          <a:ln w="57150">
            <a:solidFill>
              <a:srgbClr val="DED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07579" y="2405513"/>
            <a:ext cx="148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Spinning, weaving, needlework, medicinal study</a:t>
            </a:r>
            <a:endParaRPr lang="en-US" b="1" dirty="0">
              <a:latin typeface="Cambria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85800" y="3112597"/>
            <a:ext cx="0" cy="644063"/>
          </a:xfrm>
          <a:prstGeom prst="straightConnector1">
            <a:avLst/>
          </a:prstGeom>
          <a:ln w="57150">
            <a:solidFill>
              <a:srgbClr val="DED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1451" y="3851261"/>
            <a:ext cx="25717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Cambria" panose="02040503050406030204" pitchFamily="18" charset="0"/>
              </a:rPr>
              <a:t>Benedictine Rule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Monte </a:t>
            </a:r>
            <a:r>
              <a:rPr lang="en-US" dirty="0">
                <a:latin typeface="Cambria" panose="02040503050406030204" pitchFamily="18" charset="0"/>
              </a:rPr>
              <a:t>Cassino monastery in Italy </a:t>
            </a:r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(</a:t>
            </a:r>
            <a:r>
              <a:rPr lang="en-US" dirty="0">
                <a:latin typeface="Cambria" panose="02040503050406030204" pitchFamily="18" charset="0"/>
              </a:rPr>
              <a:t>529 A.D.)</a:t>
            </a:r>
          </a:p>
          <a:p>
            <a:endParaRPr lang="en-US" dirty="0" smtClean="0">
              <a:latin typeface="Cambria" panose="02040503050406030204" pitchFamily="18" charset="0"/>
            </a:endParaRPr>
          </a:p>
          <a:p>
            <a:r>
              <a:rPr lang="en-US" dirty="0" smtClean="0">
                <a:latin typeface="Cambria" panose="02040503050406030204" pitchFamily="18" charset="0"/>
              </a:rPr>
              <a:t>Became </a:t>
            </a:r>
            <a:r>
              <a:rPr lang="en-US" dirty="0">
                <a:latin typeface="Cambria" panose="02040503050406030204" pitchFamily="18" charset="0"/>
              </a:rPr>
              <a:t>the guideline for medieval monasteries</a:t>
            </a: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00800" y="4438458"/>
            <a:ext cx="201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During the Late Middle Ages, church power began to weaken</a:t>
            </a:r>
            <a:endParaRPr lang="en-US" sz="2800" b="1" dirty="0">
              <a:latin typeface="Cambria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feature of the Vikings aided in successful invasions?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helmets</a:t>
            </a:r>
          </a:p>
          <a:p>
            <a:r>
              <a:rPr lang="en-US" sz="2400" dirty="0" smtClean="0">
                <a:latin typeface="Cambria" pitchFamily="18" charset="0"/>
              </a:rPr>
              <a:t>	b. trade</a:t>
            </a:r>
          </a:p>
          <a:p>
            <a:r>
              <a:rPr lang="en-US" sz="2400" dirty="0" smtClean="0">
                <a:latin typeface="Cambria" pitchFamily="18" charset="0"/>
              </a:rPr>
              <a:t>	c. sagas</a:t>
            </a:r>
          </a:p>
          <a:p>
            <a:r>
              <a:rPr lang="en-US" sz="2400" dirty="0" smtClean="0">
                <a:latin typeface="Cambria" pitchFamily="18" charset="0"/>
              </a:rPr>
              <a:t>	d. culture</a:t>
            </a:r>
          </a:p>
          <a:p>
            <a:r>
              <a:rPr lang="en-US" sz="2400" dirty="0" smtClean="0">
                <a:latin typeface="Cambria" pitchFamily="18" charset="0"/>
              </a:rPr>
              <a:t>	e. ships</a:t>
            </a:r>
          </a:p>
          <a:p>
            <a:r>
              <a:rPr lang="en-US" sz="2400" dirty="0" smtClean="0">
                <a:latin typeface="Cambria" pitchFamily="18" charset="0"/>
              </a:rPr>
              <a:t>	f. chivalry 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</a:t>
            </a:r>
            <a:r>
              <a:rPr lang="en-US" sz="3600" dirty="0" smtClean="0">
                <a:latin typeface="Cambria" pitchFamily="18" charset="0"/>
              </a:rPr>
              <a:t>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feature of the Vikings aided in successful invasions?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helmets</a:t>
            </a:r>
          </a:p>
          <a:p>
            <a:r>
              <a:rPr lang="en-US" sz="2400" dirty="0" smtClean="0">
                <a:latin typeface="Cambria" pitchFamily="18" charset="0"/>
              </a:rPr>
              <a:t>	b. trade</a:t>
            </a:r>
          </a:p>
          <a:p>
            <a:r>
              <a:rPr lang="en-US" sz="2400" dirty="0" smtClean="0">
                <a:latin typeface="Cambria" pitchFamily="18" charset="0"/>
              </a:rPr>
              <a:t>	c. sagas</a:t>
            </a:r>
          </a:p>
          <a:p>
            <a:r>
              <a:rPr lang="en-US" sz="2400" dirty="0" smtClean="0">
                <a:latin typeface="Cambria" pitchFamily="18" charset="0"/>
              </a:rPr>
              <a:t>	d. culture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e. ships</a:t>
            </a:r>
          </a:p>
          <a:p>
            <a:r>
              <a:rPr lang="en-US" sz="2400" dirty="0" smtClean="0">
                <a:latin typeface="Cambria" pitchFamily="18" charset="0"/>
              </a:rPr>
              <a:t>	f. chivalry 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228600" y="457200"/>
            <a:ext cx="2057400" cy="5943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Rise of European Monarchy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442609"/>
            <a:ext cx="77724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England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1912042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Alfred the Great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514600" y="1280809"/>
            <a:ext cx="6019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14700" y="2260085"/>
            <a:ext cx="4686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Similar to Charlemagne/education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United his kingdom = England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History of England – </a:t>
            </a:r>
            <a:r>
              <a:rPr lang="en-US" i="1" dirty="0" smtClean="0">
                <a:latin typeface="Cambria" panose="02040503050406030204" pitchFamily="18" charset="0"/>
              </a:rPr>
              <a:t>Anglo-Saxon Chronicle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1482804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Anglo-Saxons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4600" y="34290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Norman Conquest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1300" y="3890665"/>
            <a:ext cx="525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</a:rPr>
              <a:t>William the Conqueror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4700" y="4255266"/>
            <a:ext cx="4686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From Normandy, France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Battle of Hastings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anose="02040503050406030204" pitchFamily="18" charset="0"/>
              </a:rPr>
              <a:t>Harold Godwinson fights for throne</a:t>
            </a:r>
          </a:p>
          <a:p>
            <a:pPr lvl="1"/>
            <a:endParaRPr lang="en-US" dirty="0" smtClean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14700" y="5052030"/>
            <a:ext cx="468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 smtClean="0">
                <a:latin typeface="Cambria" panose="02040503050406030204" pitchFamily="18" charset="0"/>
              </a:rPr>
              <a:t>Domesday Book</a:t>
            </a:r>
          </a:p>
          <a:p>
            <a:pPr lvl="1"/>
            <a:endParaRPr 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4707302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839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was the goal of the Inquisition?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to take back the holy land</a:t>
            </a:r>
          </a:p>
          <a:p>
            <a:r>
              <a:rPr lang="en-US" sz="2400" dirty="0" smtClean="0">
                <a:latin typeface="Cambria" pitchFamily="18" charset="0"/>
              </a:rPr>
              <a:t>	b. to increase revenue </a:t>
            </a:r>
          </a:p>
          <a:p>
            <a:r>
              <a:rPr lang="en-US" sz="2400" dirty="0" smtClean="0">
                <a:latin typeface="Cambria" pitchFamily="18" charset="0"/>
              </a:rPr>
              <a:t>	c. seek out and punish heretics</a:t>
            </a:r>
          </a:p>
          <a:p>
            <a:r>
              <a:rPr lang="en-US" sz="2400" dirty="0" smtClean="0">
                <a:latin typeface="Cambria" pitchFamily="18" charset="0"/>
              </a:rPr>
              <a:t>	d. reform the medieval church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</a:p>
          <a:p>
            <a:r>
              <a:rPr lang="en-US" sz="2400" dirty="0" smtClean="0">
                <a:latin typeface="Cambria" pitchFamily="18" charset="0"/>
              </a:rPr>
              <a:t>	e. encourage competition </a:t>
            </a:r>
          </a:p>
          <a:p>
            <a:r>
              <a:rPr lang="en-US" sz="2400" dirty="0" smtClean="0">
                <a:latin typeface="Cambria" pitchFamily="18" charset="0"/>
              </a:rPr>
              <a:t>	between workers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</a:p>
          <a:p>
            <a:r>
              <a:rPr lang="en-US" sz="2400" dirty="0" smtClean="0">
                <a:latin typeface="Cambria" pitchFamily="18" charset="0"/>
              </a:rPr>
              <a:t>	f. keep women out of the </a:t>
            </a:r>
          </a:p>
          <a:p>
            <a:r>
              <a:rPr lang="en-US" sz="2400" dirty="0" smtClean="0">
                <a:latin typeface="Cambria" pitchFamily="18" charset="0"/>
              </a:rPr>
              <a:t>	work force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8839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was the goal of the Inquisition?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to take back the holy land</a:t>
            </a:r>
          </a:p>
          <a:p>
            <a:r>
              <a:rPr lang="en-US" sz="2400" dirty="0" smtClean="0">
                <a:latin typeface="Cambria" pitchFamily="18" charset="0"/>
              </a:rPr>
              <a:t>	b. to increase revenue 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c. seek out and punish heretics</a:t>
            </a:r>
          </a:p>
          <a:p>
            <a:r>
              <a:rPr lang="en-US" sz="2400" dirty="0" smtClean="0">
                <a:latin typeface="Cambria" pitchFamily="18" charset="0"/>
              </a:rPr>
              <a:t>	d. reform the medieval church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</a:p>
          <a:p>
            <a:r>
              <a:rPr lang="en-US" sz="2400" dirty="0" smtClean="0">
                <a:latin typeface="Cambria" pitchFamily="18" charset="0"/>
              </a:rPr>
              <a:t>	e. encourage competition </a:t>
            </a:r>
          </a:p>
          <a:p>
            <a:r>
              <a:rPr lang="en-US" sz="2400" dirty="0" smtClean="0">
                <a:latin typeface="Cambria" pitchFamily="18" charset="0"/>
              </a:rPr>
              <a:t>	between workers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</a:p>
          <a:p>
            <a:r>
              <a:rPr lang="en-US" sz="2400" dirty="0" smtClean="0">
                <a:latin typeface="Cambria" pitchFamily="18" charset="0"/>
              </a:rPr>
              <a:t>	f. keep women out of the </a:t>
            </a:r>
          </a:p>
          <a:p>
            <a:r>
              <a:rPr lang="en-US" sz="2400" dirty="0" smtClean="0">
                <a:latin typeface="Cambria" pitchFamily="18" charset="0"/>
              </a:rPr>
              <a:t>	work force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8600" y="457200"/>
            <a:ext cx="2057400" cy="59436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Rise of European Monarchy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42609"/>
            <a:ext cx="77724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England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1280809"/>
            <a:ext cx="6019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81300" y="1447800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Henry I</a:t>
            </a:r>
          </a:p>
        </p:txBody>
      </p:sp>
      <p:sp>
        <p:nvSpPr>
          <p:cNvPr id="6" name="Down Arrow 5"/>
          <p:cNvSpPr/>
          <p:nvPr/>
        </p:nvSpPr>
        <p:spPr>
          <a:xfrm>
            <a:off x="5196840" y="1939564"/>
            <a:ext cx="342900" cy="357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91494" y="2290879"/>
            <a:ext cx="1267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Henry II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8830" y="3846352"/>
            <a:ext cx="218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Richard I</a:t>
            </a:r>
          </a:p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(the Lionheart)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80445" y="3823206"/>
            <a:ext cx="127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John</a:t>
            </a:r>
          </a:p>
        </p:txBody>
      </p:sp>
      <p:sp>
        <p:nvSpPr>
          <p:cNvPr id="12" name="Down Arrow 11"/>
          <p:cNvSpPr/>
          <p:nvPr/>
        </p:nvSpPr>
        <p:spPr>
          <a:xfrm rot="5400000">
            <a:off x="4096918" y="3739449"/>
            <a:ext cx="342900" cy="867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2344" y="5332896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anose="02040503050406030204" pitchFamily="18" charset="0"/>
              </a:rPr>
              <a:t>Major population growth = establishment of middle class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77325" y="2131580"/>
            <a:ext cx="1975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mbria" panose="02040503050406030204" pitchFamily="18" charset="0"/>
              </a:rPr>
              <a:t>Knights murdered Thomas a Becket (archbishop of Canterbury)</a:t>
            </a:r>
            <a:endParaRPr lang="en-US" sz="1100" dirty="0" smtClean="0">
              <a:latin typeface="Cambria" panose="02040503050406030204" pitchFamily="18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6200000" flipV="1">
            <a:off x="4210000" y="2062075"/>
            <a:ext cx="204711" cy="9582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403825" y="2337415"/>
            <a:ext cx="2461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ambria" panose="02040503050406030204" pitchFamily="18" charset="0"/>
              </a:rPr>
              <a:t>Eleanor of Aquitaine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6068652" y="2531423"/>
            <a:ext cx="33517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232375" y="2548552"/>
            <a:ext cx="3025" cy="9737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163816" y="3526903"/>
            <a:ext cx="2256578" cy="960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7409652" y="3489187"/>
            <a:ext cx="10742" cy="3662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5213417" y="3496029"/>
            <a:ext cx="10742" cy="3662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218745" y="4273589"/>
            <a:ext cx="3025" cy="97377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609850" y="529494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Henry III</a:t>
            </a:r>
          </a:p>
        </p:txBody>
      </p:sp>
      <p:sp>
        <p:nvSpPr>
          <p:cNvPr id="38" name="Down Arrow 37"/>
          <p:cNvSpPr/>
          <p:nvPr/>
        </p:nvSpPr>
        <p:spPr>
          <a:xfrm rot="5400000">
            <a:off x="3981449" y="5124444"/>
            <a:ext cx="342900" cy="867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329725" y="3733491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</a:rPr>
              <a:t>Magna Carta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“Great Charter”</a:t>
            </a:r>
          </a:p>
          <a:p>
            <a:pPr algn="ctr"/>
            <a:r>
              <a:rPr lang="en-US" dirty="0" smtClean="0">
                <a:latin typeface="Cambria" panose="02040503050406030204" pitchFamily="18" charset="0"/>
              </a:rPr>
              <a:t>1215</a:t>
            </a:r>
          </a:p>
        </p:txBody>
      </p:sp>
    </p:spTree>
    <p:extLst>
      <p:ext uri="{BB962C8B-B14F-4D97-AF65-F5344CB8AC3E}">
        <p14:creationId xmlns="" xmlns:p14="http://schemas.microsoft.com/office/powerpoint/2010/main" val="191901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6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6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6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"/>
                            </p:stCondLst>
                            <p:childTnLst>
                              <p:par>
                                <p:cTn id="10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 animBg="1"/>
      <p:bldP spid="7" grpId="0"/>
      <p:bldP spid="9" grpId="0"/>
      <p:bldP spid="10" grpId="0"/>
      <p:bldP spid="12" grpId="0" animBg="1"/>
      <p:bldP spid="13" grpId="0"/>
      <p:bldP spid="16" grpId="0"/>
      <p:bldP spid="17" grpId="0" animBg="1"/>
      <p:bldP spid="18" grpId="0"/>
      <p:bldP spid="37" grpId="0"/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4495800" y="1524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2743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Clovis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95800" y="2286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495800" y="3429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19400" y="3733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Charles Martel</a:t>
            </a:r>
          </a:p>
          <a:p>
            <a:pPr algn="ctr"/>
            <a:r>
              <a:rPr lang="en-US" dirty="0" smtClean="0">
                <a:latin typeface="Cambria" pitchFamily="18" charset="0"/>
              </a:rPr>
              <a:t>(The Hammer)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495800" y="4343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4800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Pepin the Short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5" name="Curved Up Ribbon 14"/>
          <p:cNvSpPr/>
          <p:nvPr/>
        </p:nvSpPr>
        <p:spPr>
          <a:xfrm>
            <a:off x="1600200" y="0"/>
            <a:ext cx="6172200" cy="16002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ambria" pitchFamily="18" charset="0"/>
              </a:rPr>
              <a:t>Merovingian  Dynasty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3200" y="1905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The Franks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4495800" y="52578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20" name="Curved Down Ribbon 19"/>
          <p:cNvSpPr/>
          <p:nvPr/>
        </p:nvSpPr>
        <p:spPr>
          <a:xfrm>
            <a:off x="1600200" y="5638800"/>
            <a:ext cx="6248400" cy="9906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mbria" pitchFamily="18" charset="0"/>
              </a:rPr>
              <a:t>Charlemagne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1219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(MEHR-uh-VIHN-</a:t>
            </a:r>
            <a:r>
              <a:rPr lang="en-US" dirty="0" err="1" smtClean="0">
                <a:latin typeface="Cambria" pitchFamily="18" charset="0"/>
              </a:rPr>
              <a:t>jee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en-US" dirty="0" err="1" smtClean="0">
                <a:latin typeface="Cambria" pitchFamily="18" charset="0"/>
              </a:rPr>
              <a:t>uhn</a:t>
            </a:r>
            <a:r>
              <a:rPr lang="en-US" dirty="0" smtClean="0">
                <a:latin typeface="Cambria" pitchFamily="18" charset="0"/>
              </a:rPr>
              <a:t>)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23" name="Curved Connector 22"/>
          <p:cNvCxnSpPr/>
          <p:nvPr/>
        </p:nvCxnSpPr>
        <p:spPr>
          <a:xfrm flipV="1">
            <a:off x="1447800" y="2971800"/>
            <a:ext cx="6172200" cy="533400"/>
          </a:xfrm>
          <a:prstGeom prst="curvedConnector3">
            <a:avLst>
              <a:gd name="adj1" fmla="val 5000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57400" y="2743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481 A.D.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3200400" y="2971800"/>
            <a:ext cx="1143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3810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714 A.D.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743200" y="4038600"/>
            <a:ext cx="1143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77000" y="2971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b="1" dirty="0" smtClean="0">
                <a:latin typeface="Cambria" pitchFamily="18" charset="0"/>
              </a:rPr>
              <a:t>Mayor of the Palace</a:t>
            </a:r>
            <a:endParaRPr lang="en-US" b="1" dirty="0">
              <a:latin typeface="Cambria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5410200" y="4191000"/>
            <a:ext cx="228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7696200" y="3581400"/>
            <a:ext cx="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819400" y="2057400"/>
            <a:ext cx="1143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4800" y="17907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Strongest Germanic group in the 3</a:t>
            </a:r>
            <a:r>
              <a:rPr lang="en-US" baseline="30000" dirty="0" smtClean="0">
                <a:latin typeface="Cambria" pitchFamily="18" charset="0"/>
              </a:rPr>
              <a:t>rd</a:t>
            </a:r>
            <a:r>
              <a:rPr lang="en-US" dirty="0" smtClean="0">
                <a:latin typeface="Cambria" pitchFamily="18" charset="0"/>
              </a:rPr>
              <a:t> Century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62136" y="5029200"/>
            <a:ext cx="1143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" y="4568492"/>
            <a:ext cx="2344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Before Pepin, the pope had political ties with the Byzantines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7" grpId="0"/>
      <p:bldP spid="18" grpId="0" animBg="1"/>
      <p:bldP spid="20" grpId="0" animBg="1"/>
      <p:bldP spid="21" grpId="0"/>
      <p:bldP spid="24" grpId="0"/>
      <p:bldP spid="27" grpId="0"/>
      <p:bldP spid="29" grpId="0"/>
      <p:bldP spid="25" grpId="0"/>
      <p:bldP spid="3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098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did the Magna Carta accomplish?</a:t>
            </a:r>
          </a:p>
          <a:p>
            <a:r>
              <a:rPr lang="en-US" sz="2400" dirty="0" smtClean="0">
                <a:latin typeface="Cambria" pitchFamily="18" charset="0"/>
              </a:rPr>
              <a:t>	a. eliminated the power of the monarchy</a:t>
            </a:r>
          </a:p>
          <a:p>
            <a:r>
              <a:rPr lang="en-US" sz="2400" dirty="0" smtClean="0">
                <a:latin typeface="Cambria" pitchFamily="18" charset="0"/>
              </a:rPr>
              <a:t>	b. denied the king freedom to </a:t>
            </a:r>
            <a:r>
              <a:rPr lang="en-US" sz="2400" dirty="0" smtClean="0">
                <a:latin typeface="Cambria" pitchFamily="18" charset="0"/>
              </a:rPr>
              <a:t>tax </a:t>
            </a:r>
            <a:r>
              <a:rPr lang="en-US" sz="2400" dirty="0" smtClean="0">
                <a:latin typeface="Cambria" pitchFamily="18" charset="0"/>
              </a:rPr>
              <a:t>nobles without their 	consent</a:t>
            </a:r>
          </a:p>
          <a:p>
            <a:r>
              <a:rPr lang="en-US" sz="2400" dirty="0" smtClean="0">
                <a:latin typeface="Cambria" pitchFamily="18" charset="0"/>
              </a:rPr>
              <a:t>	c. regulated the work of guild members </a:t>
            </a:r>
          </a:p>
          <a:p>
            <a:r>
              <a:rPr lang="en-US" sz="2400" dirty="0" smtClean="0">
                <a:latin typeface="Cambria" pitchFamily="18" charset="0"/>
              </a:rPr>
              <a:t>	d. excommunicated the king and all clergy members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098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itchFamily="18" charset="0"/>
              </a:rPr>
              <a:t>What did the Magna Carta accomplish?</a:t>
            </a:r>
          </a:p>
          <a:p>
            <a:r>
              <a:rPr lang="en-US" sz="2400" dirty="0" smtClean="0">
                <a:latin typeface="Cambria" pitchFamily="18" charset="0"/>
              </a:rPr>
              <a:t>	a. eliminated the power of the monarchy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b. denied the king freedom to </a:t>
            </a:r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tax nobles </a:t>
            </a:r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without </a:t>
            </a:r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their consent</a:t>
            </a:r>
            <a:endParaRPr lang="en-US" sz="2400" b="1" dirty="0" smtClean="0">
              <a:solidFill>
                <a:srgbClr val="FF00FF"/>
              </a:solidFill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c. regulated the work of guild members </a:t>
            </a:r>
          </a:p>
          <a:p>
            <a:r>
              <a:rPr lang="en-US" sz="2400" dirty="0" smtClean="0">
                <a:latin typeface="Cambria" pitchFamily="18" charset="0"/>
              </a:rPr>
              <a:t>	d. excommunicated the king and all clergy members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17118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8600" y="457200"/>
            <a:ext cx="2057400" cy="5943600"/>
          </a:xfrm>
          <a:prstGeom prst="vertic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Rise of European Monarchy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42609"/>
            <a:ext cx="77724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France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1280809"/>
            <a:ext cx="6019800" cy="0"/>
          </a:xfrm>
          <a:prstGeom prst="lin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" name="TextBox 5"/>
          <p:cNvSpPr txBox="1"/>
          <p:nvPr/>
        </p:nvSpPr>
        <p:spPr>
          <a:xfrm>
            <a:off x="2819400" y="2057400"/>
            <a:ext cx="525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anose="02040503050406030204" pitchFamily="18" charset="0"/>
              </a:rPr>
              <a:t>Hugh Capet (987 A.D.)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anose="02040503050406030204" pitchFamily="18" charset="0"/>
              </a:rPr>
              <a:t>Central government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anose="02040503050406030204" pitchFamily="18" charset="0"/>
              </a:rPr>
              <a:t>Phillip II/Phillip Augustus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anose="02040503050406030204" pitchFamily="18" charset="0"/>
              </a:rPr>
              <a:t>Louis IX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latin typeface="Cambria" panose="020405030504060302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Cambria" panose="02040503050406030204" pitchFamily="18" charset="0"/>
              </a:rPr>
              <a:t>Hundred Years’ War </a:t>
            </a:r>
          </a:p>
        </p:txBody>
      </p:sp>
    </p:spTree>
    <p:extLst>
      <p:ext uri="{BB962C8B-B14F-4D97-AF65-F5344CB8AC3E}">
        <p14:creationId xmlns="" xmlns:p14="http://schemas.microsoft.com/office/powerpoint/2010/main" val="167302424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term refers to the relationship between nobles and peasants?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chivalry</a:t>
            </a:r>
          </a:p>
          <a:p>
            <a:r>
              <a:rPr lang="en-US" sz="2400" dirty="0" smtClean="0">
                <a:latin typeface="Cambria" pitchFamily="18" charset="0"/>
              </a:rPr>
              <a:t>	b. fiefs</a:t>
            </a:r>
          </a:p>
          <a:p>
            <a:r>
              <a:rPr lang="en-US" sz="2400" dirty="0" smtClean="0">
                <a:latin typeface="Cambria" pitchFamily="18" charset="0"/>
              </a:rPr>
              <a:t>	c. manorialism</a:t>
            </a:r>
          </a:p>
          <a:p>
            <a:r>
              <a:rPr lang="en-US" sz="2400" dirty="0" smtClean="0">
                <a:latin typeface="Cambria" pitchFamily="18" charset="0"/>
              </a:rPr>
              <a:t>	d. feudalism</a:t>
            </a:r>
          </a:p>
          <a:p>
            <a:r>
              <a:rPr lang="en-US" sz="2400" dirty="0" smtClean="0">
                <a:latin typeface="Cambria" pitchFamily="18" charset="0"/>
              </a:rPr>
              <a:t>	e. vassals</a:t>
            </a:r>
          </a:p>
          <a:p>
            <a:r>
              <a:rPr lang="en-US" sz="2400" dirty="0" smtClean="0">
                <a:latin typeface="Cambria" pitchFamily="18" charset="0"/>
              </a:rPr>
              <a:t>	f. homage 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4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term refers to the relationship between nobles and peasants?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chivalry</a:t>
            </a:r>
          </a:p>
          <a:p>
            <a:r>
              <a:rPr lang="en-US" sz="2400" dirty="0" smtClean="0">
                <a:latin typeface="Cambria" pitchFamily="18" charset="0"/>
              </a:rPr>
              <a:t>	b. fiefs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c. manorialism</a:t>
            </a:r>
          </a:p>
          <a:p>
            <a:r>
              <a:rPr lang="en-US" sz="2400" dirty="0" smtClean="0">
                <a:latin typeface="Cambria" pitchFamily="18" charset="0"/>
              </a:rPr>
              <a:t>	d. feudalism</a:t>
            </a:r>
          </a:p>
          <a:p>
            <a:r>
              <a:rPr lang="en-US" sz="2400" dirty="0" smtClean="0">
                <a:latin typeface="Cambria" pitchFamily="18" charset="0"/>
              </a:rPr>
              <a:t>	e. vassals</a:t>
            </a:r>
          </a:p>
          <a:p>
            <a:r>
              <a:rPr lang="en-US" sz="2400" dirty="0" smtClean="0">
                <a:latin typeface="Cambria" pitchFamily="18" charset="0"/>
              </a:rPr>
              <a:t>	f. homage 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49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8600" y="457200"/>
            <a:ext cx="2057400" cy="5943600"/>
          </a:xfrm>
          <a:prstGeom prst="vertic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anose="02040503050406030204" pitchFamily="18" charset="0"/>
              </a:rPr>
              <a:t>Rise of European Monarchy</a:t>
            </a:r>
            <a:endParaRPr 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0" y="442609"/>
            <a:ext cx="77724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Holy Roman Empire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14600" y="1280809"/>
            <a:ext cx="6019800" cy="0"/>
          </a:xfrm>
          <a:prstGeom prst="lin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sp>
        <p:nvSpPr>
          <p:cNvPr id="5" name="TextBox 4"/>
          <p:cNvSpPr txBox="1"/>
          <p:nvPr/>
        </p:nvSpPr>
        <p:spPr>
          <a:xfrm>
            <a:off x="2781300" y="1447800"/>
            <a:ext cx="5257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-disputes between Germany and the pope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-Otto I/Otto the Great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-Gregory VII stopped lay investiture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-Concordat of Worms</a:t>
            </a:r>
          </a:p>
        </p:txBody>
      </p:sp>
    </p:spTree>
    <p:extLst>
      <p:ext uri="{BB962C8B-B14F-4D97-AF65-F5344CB8AC3E}">
        <p14:creationId xmlns="" xmlns:p14="http://schemas.microsoft.com/office/powerpoint/2010/main" val="15454926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oon 2"/>
          <p:cNvSpPr/>
          <p:nvPr/>
        </p:nvSpPr>
        <p:spPr>
          <a:xfrm>
            <a:off x="433188" y="685800"/>
            <a:ext cx="3810000" cy="5943600"/>
          </a:xfrm>
          <a:prstGeom prst="moon">
            <a:avLst>
              <a:gd name="adj" fmla="val 17499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2200" y="457200"/>
            <a:ext cx="651954" cy="6172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6121937" y="330739"/>
            <a:ext cx="677695" cy="32328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2377094" y="2247900"/>
            <a:ext cx="3019825" cy="2590800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46002" y="127609"/>
            <a:ext cx="6595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The Crusades</a:t>
            </a:r>
            <a:endParaRPr lang="en-US" sz="72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1327938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Nine in total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Christian invasion to take back Jerusalem/Palestine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Byzantine Empire asks for help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November 1095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975" y="2743200"/>
            <a:ext cx="2377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First Crusade</a:t>
            </a:r>
            <a:endParaRPr lang="en-US" sz="28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99" y="3190843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Many Muslims/Jews killed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Entire populations massacred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Two month siege 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Success reinforced church authority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9672" y="4508298"/>
            <a:ext cx="326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Second Crusade</a:t>
            </a:r>
            <a:endParaRPr lang="en-US" sz="28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497" y="4955941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Fifty years later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Seljuk Turks reconquer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Turk victory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3831" y="2808634"/>
            <a:ext cx="317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Third Crusade</a:t>
            </a:r>
            <a:endParaRPr lang="en-US" sz="28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1" y="3257429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“Crusade of Kings”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Saladin captures Jerusalem (1187)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Phillip Augustus/Richard I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3831" y="4986454"/>
            <a:ext cx="3776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dobe Hebrew" panose="02040503050201020203" pitchFamily="18" charset="-79"/>
                <a:cs typeface="Adobe Hebrew" panose="02040503050201020203" pitchFamily="18" charset="-79"/>
              </a:rPr>
              <a:t>Effects of the Crusades</a:t>
            </a:r>
            <a:endParaRPr lang="en-US" sz="2800" b="1" dirty="0">
              <a:latin typeface="Adobe Hebrew" panose="02040503050201020203" pitchFamily="18" charset="-79"/>
              <a:cs typeface="Adobe Hebrew" panose="02040503050201020203" pitchFamily="18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42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was the ultimate purpose of the Crusades?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free Rome form the Byzantines</a:t>
            </a:r>
          </a:p>
          <a:p>
            <a:r>
              <a:rPr lang="en-US" sz="2400" dirty="0" smtClean="0">
                <a:latin typeface="Cambria" pitchFamily="18" charset="0"/>
              </a:rPr>
              <a:t>	b. reform the church</a:t>
            </a:r>
          </a:p>
          <a:p>
            <a:r>
              <a:rPr lang="en-US" sz="2400" dirty="0" smtClean="0">
                <a:latin typeface="Cambria" pitchFamily="18" charset="0"/>
              </a:rPr>
              <a:t>	c. seek out and punish heretics</a:t>
            </a:r>
          </a:p>
          <a:p>
            <a:r>
              <a:rPr lang="en-US" sz="2400" dirty="0" smtClean="0">
                <a:latin typeface="Cambria" pitchFamily="18" charset="0"/>
              </a:rPr>
              <a:t>	d. keep the Holy Land out of </a:t>
            </a:r>
          </a:p>
          <a:p>
            <a:r>
              <a:rPr lang="en-US" sz="2400" dirty="0" smtClean="0">
                <a:latin typeface="Cambria" pitchFamily="18" charset="0"/>
              </a:rPr>
              <a:t>	Muslim control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was the ultimate purpose of the Crusades?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free Rome form the Byzantines</a:t>
            </a:r>
          </a:p>
          <a:p>
            <a:r>
              <a:rPr lang="en-US" sz="2400" dirty="0" smtClean="0">
                <a:latin typeface="Cambria" pitchFamily="18" charset="0"/>
              </a:rPr>
              <a:t>	b. reform the church</a:t>
            </a:r>
          </a:p>
          <a:p>
            <a:r>
              <a:rPr lang="en-US" sz="2400" dirty="0" smtClean="0">
                <a:latin typeface="Cambria" pitchFamily="18" charset="0"/>
              </a:rPr>
              <a:t>	c. seek out and punish heretics</a:t>
            </a: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d. keep the Holy Land out of 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Muslim control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The behavior of knights was governed by what?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homage</a:t>
            </a:r>
          </a:p>
          <a:p>
            <a:r>
              <a:rPr lang="en-US" sz="2400" dirty="0" smtClean="0">
                <a:latin typeface="Cambria" pitchFamily="18" charset="0"/>
              </a:rPr>
              <a:t>	b. fief</a:t>
            </a:r>
          </a:p>
          <a:p>
            <a:r>
              <a:rPr lang="en-US" sz="2400" dirty="0" smtClean="0">
                <a:latin typeface="Cambria" pitchFamily="18" charset="0"/>
              </a:rPr>
              <a:t>	c. chivalry</a:t>
            </a:r>
          </a:p>
          <a:p>
            <a:r>
              <a:rPr lang="en-US" sz="2400" dirty="0" smtClean="0">
                <a:latin typeface="Cambria" pitchFamily="18" charset="0"/>
              </a:rPr>
              <a:t>	d. heresy</a:t>
            </a:r>
          </a:p>
          <a:p>
            <a:r>
              <a:rPr lang="en-US" sz="2400" dirty="0" smtClean="0">
                <a:latin typeface="Cambria" pitchFamily="18" charset="0"/>
              </a:rPr>
              <a:t>	e. investiture</a:t>
            </a:r>
          </a:p>
          <a:p>
            <a:r>
              <a:rPr lang="en-US" sz="2400" dirty="0" smtClean="0">
                <a:latin typeface="Cambria" pitchFamily="18" charset="0"/>
              </a:rPr>
              <a:t>	f. manorialism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8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group was the strongest Germanics during the 3</a:t>
            </a:r>
            <a:r>
              <a:rPr lang="en-US" sz="2800" baseline="30000" dirty="0" smtClean="0">
                <a:latin typeface="Cambria" pitchFamily="18" charset="0"/>
              </a:rPr>
              <a:t>rd</a:t>
            </a:r>
            <a:r>
              <a:rPr lang="en-US" sz="2800" dirty="0" smtClean="0">
                <a:latin typeface="Cambria" pitchFamily="18" charset="0"/>
              </a:rPr>
              <a:t> century?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Lombards</a:t>
            </a:r>
          </a:p>
          <a:p>
            <a:r>
              <a:rPr lang="en-US" sz="2400" dirty="0" smtClean="0">
                <a:latin typeface="Cambria" pitchFamily="18" charset="0"/>
              </a:rPr>
              <a:t>	b. </a:t>
            </a:r>
            <a:r>
              <a:rPr lang="en-US" sz="2400" dirty="0" err="1" smtClean="0">
                <a:latin typeface="Cambria" pitchFamily="18" charset="0"/>
              </a:rPr>
              <a:t>Merovingians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r>
              <a:rPr lang="en-US" sz="2400" dirty="0" smtClean="0">
                <a:latin typeface="Cambria" pitchFamily="18" charset="0"/>
              </a:rPr>
              <a:t>	c. Vikings</a:t>
            </a:r>
          </a:p>
          <a:p>
            <a:r>
              <a:rPr lang="en-US" sz="2400" dirty="0" smtClean="0">
                <a:latin typeface="Cambria" pitchFamily="18" charset="0"/>
              </a:rPr>
              <a:t>	d. Franks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The behavior of knights was governed by what?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homage</a:t>
            </a:r>
          </a:p>
          <a:p>
            <a:r>
              <a:rPr lang="en-US" sz="2400" dirty="0" smtClean="0">
                <a:latin typeface="Cambria" pitchFamily="18" charset="0"/>
              </a:rPr>
              <a:t>	b. fief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c. chivalry</a:t>
            </a:r>
          </a:p>
          <a:p>
            <a:r>
              <a:rPr lang="en-US" sz="2400" dirty="0" smtClean="0">
                <a:latin typeface="Cambria" pitchFamily="18" charset="0"/>
              </a:rPr>
              <a:t>	d. heresy</a:t>
            </a:r>
          </a:p>
          <a:p>
            <a:r>
              <a:rPr lang="en-US" sz="2400" dirty="0" smtClean="0">
                <a:latin typeface="Cambria" pitchFamily="18" charset="0"/>
              </a:rPr>
              <a:t>	e. investiture</a:t>
            </a:r>
          </a:p>
          <a:p>
            <a:r>
              <a:rPr lang="en-US" sz="2400" dirty="0" smtClean="0">
                <a:latin typeface="Cambria" pitchFamily="18" charset="0"/>
              </a:rPr>
              <a:t>	f. manorialism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98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led to self-sufficiency of the manor during the feudal era?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new kind of plow</a:t>
            </a:r>
          </a:p>
          <a:p>
            <a:r>
              <a:rPr lang="en-US" sz="2400" dirty="0" smtClean="0">
                <a:latin typeface="Cambria" pitchFamily="18" charset="0"/>
              </a:rPr>
              <a:t>	b. harder working serfs</a:t>
            </a:r>
          </a:p>
          <a:p>
            <a:r>
              <a:rPr lang="en-US" sz="2400" dirty="0" smtClean="0">
                <a:latin typeface="Cambria" pitchFamily="18" charset="0"/>
              </a:rPr>
              <a:t>	c. fiefs</a:t>
            </a:r>
          </a:p>
          <a:p>
            <a:r>
              <a:rPr lang="en-US" sz="2400" dirty="0" smtClean="0">
                <a:latin typeface="Cambria" pitchFamily="18" charset="0"/>
              </a:rPr>
              <a:t>	d. heavy taxation</a:t>
            </a:r>
          </a:p>
          <a:p>
            <a:r>
              <a:rPr lang="en-US" sz="2400" dirty="0" smtClean="0">
                <a:latin typeface="Cambria" pitchFamily="18" charset="0"/>
              </a:rPr>
              <a:t>	e. migration</a:t>
            </a:r>
          </a:p>
          <a:p>
            <a:r>
              <a:rPr lang="en-US" sz="2400" dirty="0" smtClean="0">
                <a:latin typeface="Cambria" pitchFamily="18" charset="0"/>
              </a:rPr>
              <a:t>	f. the crusades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4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5908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led to self-sufficiency of the manor during the feudal era?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a. new kind of plow</a:t>
            </a:r>
          </a:p>
          <a:p>
            <a:r>
              <a:rPr lang="en-US" sz="2400" dirty="0" smtClean="0">
                <a:latin typeface="Cambria" pitchFamily="18" charset="0"/>
              </a:rPr>
              <a:t>	b. harder working serfs</a:t>
            </a:r>
          </a:p>
          <a:p>
            <a:r>
              <a:rPr lang="en-US" sz="2400" dirty="0" smtClean="0">
                <a:latin typeface="Cambria" pitchFamily="18" charset="0"/>
              </a:rPr>
              <a:t>	c. fiefs</a:t>
            </a:r>
          </a:p>
          <a:p>
            <a:r>
              <a:rPr lang="en-US" sz="2400" dirty="0" smtClean="0">
                <a:latin typeface="Cambria" pitchFamily="18" charset="0"/>
              </a:rPr>
              <a:t>	d. heavy taxation</a:t>
            </a:r>
          </a:p>
          <a:p>
            <a:r>
              <a:rPr lang="en-US" sz="2400" dirty="0" smtClean="0">
                <a:latin typeface="Cambria" pitchFamily="18" charset="0"/>
              </a:rPr>
              <a:t>	e. migration</a:t>
            </a:r>
          </a:p>
          <a:p>
            <a:r>
              <a:rPr lang="en-US" sz="2400" dirty="0" smtClean="0">
                <a:latin typeface="Cambria" pitchFamily="18" charset="0"/>
              </a:rPr>
              <a:t>	f. the crusades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24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Quad Arrow Callout 7"/>
          <p:cNvSpPr/>
          <p:nvPr/>
        </p:nvSpPr>
        <p:spPr>
          <a:xfrm>
            <a:off x="2590800" y="1279427"/>
            <a:ext cx="4267200" cy="4038600"/>
          </a:xfrm>
          <a:prstGeom prst="quadArrow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mbria" panose="02040503050406030204" pitchFamily="18" charset="0"/>
              </a:rPr>
              <a:t>Economic &amp; Cultural Revival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43300" y="181943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-Economic revival – 1000 A.D.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-Rebuilding of Roman roads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-Three field system development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-Money economy</a:t>
            </a:r>
            <a:endParaRPr lang="en-US" sz="1600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43300" y="5338293"/>
            <a:ext cx="2819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-town development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-defense walls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-minimal sanitation = disease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-merchant guilds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-craft guilds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2751096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-education controlled by clergy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-middle class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-burgesses/bourgeoisie 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-scholasticism (Thomas Aquinas)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1800" y="2747148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mbria" panose="02040503050406030204" pitchFamily="18" charset="0"/>
              </a:rPr>
              <a:t>-Literature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-Troubadours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-Vernacular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-Gothic Architecture</a:t>
            </a:r>
          </a:p>
          <a:p>
            <a:r>
              <a:rPr lang="en-US" sz="1600" dirty="0" smtClean="0">
                <a:latin typeface="Cambria" panose="02040503050406030204" pitchFamily="18" charset="0"/>
              </a:rPr>
              <a:t>-Art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4070587"/>
            <a:ext cx="209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" panose="02040503050406030204" pitchFamily="18" charset="0"/>
                <a:hlinkClick r:id="rId2"/>
              </a:rPr>
              <a:t>http://</a:t>
            </a:r>
            <a:r>
              <a:rPr lang="en-US" sz="1400" dirty="0" smtClean="0">
                <a:latin typeface="Cambria" panose="02040503050406030204" pitchFamily="18" charset="0"/>
                <a:hlinkClick r:id="rId2"/>
              </a:rPr>
              <a:t>education-portal.com/academy/lesson/gothic-art-and-architecture.html#lesson</a:t>
            </a:r>
            <a:r>
              <a:rPr lang="en-US" sz="1400" dirty="0" smtClean="0">
                <a:latin typeface="Cambria" panose="02040503050406030204" pitchFamily="18" charset="0"/>
              </a:rPr>
              <a:t> </a:t>
            </a:r>
            <a:endParaRPr lang="en-US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389627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Which of the following is a function of a craft guild?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keep women out of the workforce</a:t>
            </a:r>
          </a:p>
          <a:p>
            <a:r>
              <a:rPr lang="en-US" sz="2400" dirty="0" smtClean="0">
                <a:latin typeface="Cambria" pitchFamily="18" charset="0"/>
              </a:rPr>
              <a:t>	b. regulate the work of their members</a:t>
            </a:r>
          </a:p>
          <a:p>
            <a:r>
              <a:rPr lang="en-US" sz="2400" dirty="0" smtClean="0">
                <a:latin typeface="Cambria" pitchFamily="18" charset="0"/>
              </a:rPr>
              <a:t>	c. create gothic architecture</a:t>
            </a:r>
          </a:p>
          <a:p>
            <a:r>
              <a:rPr lang="en-US" sz="2400" dirty="0" smtClean="0">
                <a:latin typeface="Cambria" pitchFamily="18" charset="0"/>
              </a:rPr>
              <a:t>	d. eliminate vernacular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Which of the following is a function of a craft guild?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keep women out of the workforce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b. regulate the work of their members</a:t>
            </a:r>
          </a:p>
          <a:p>
            <a:r>
              <a:rPr lang="en-US" sz="2400" dirty="0" smtClean="0">
                <a:latin typeface="Cambria" pitchFamily="18" charset="0"/>
              </a:rPr>
              <a:t>	c. create gothic architecture</a:t>
            </a:r>
          </a:p>
          <a:p>
            <a:r>
              <a:rPr lang="en-US" sz="2400" dirty="0" smtClean="0">
                <a:latin typeface="Cambria" pitchFamily="18" charset="0"/>
              </a:rPr>
              <a:t>	d. eliminate vernacular </a:t>
            </a:r>
          </a:p>
        </p:txBody>
      </p:sp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is the term that refers to wandering preachers who encouraged Catholic loyalty during the A.D. 1200s?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000" dirty="0" smtClean="0">
                <a:latin typeface="Cambria" pitchFamily="18" charset="0"/>
              </a:rPr>
              <a:t>a. friars</a:t>
            </a:r>
          </a:p>
          <a:p>
            <a:r>
              <a:rPr lang="en-US" sz="2000" dirty="0" smtClean="0">
                <a:latin typeface="Cambria" pitchFamily="18" charset="0"/>
              </a:rPr>
              <a:t>	b. monks</a:t>
            </a:r>
          </a:p>
          <a:p>
            <a:r>
              <a:rPr lang="en-US" sz="2000" dirty="0" smtClean="0">
                <a:latin typeface="Cambria" pitchFamily="18" charset="0"/>
              </a:rPr>
              <a:t>	c.  priests</a:t>
            </a:r>
          </a:p>
          <a:p>
            <a:r>
              <a:rPr lang="en-US" sz="2000" dirty="0" smtClean="0">
                <a:latin typeface="Cambria" pitchFamily="18" charset="0"/>
              </a:rPr>
              <a:t>	d. fiefs</a:t>
            </a:r>
          </a:p>
          <a:p>
            <a:r>
              <a:rPr lang="en-US" sz="2000" dirty="0" smtClean="0">
                <a:latin typeface="Cambria" pitchFamily="18" charset="0"/>
              </a:rPr>
              <a:t>	e. cardinals</a:t>
            </a:r>
          </a:p>
          <a:p>
            <a:r>
              <a:rPr lang="en-US" sz="2000" dirty="0" smtClean="0">
                <a:latin typeface="Cambria" pitchFamily="18" charset="0"/>
              </a:rPr>
              <a:t>	f. abbots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is the term that refers to wandering preachers who encouraged Catholic loyalty during the A.D. 1200s?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ambria" pitchFamily="18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ambria" pitchFamily="18" charset="0"/>
              </a:rPr>
              <a:t>a. friars</a:t>
            </a:r>
          </a:p>
          <a:p>
            <a:r>
              <a:rPr lang="en-US" sz="2000" dirty="0" smtClean="0">
                <a:latin typeface="Cambria" pitchFamily="18" charset="0"/>
              </a:rPr>
              <a:t>	b. monks</a:t>
            </a:r>
          </a:p>
          <a:p>
            <a:r>
              <a:rPr lang="en-US" sz="2000" dirty="0" smtClean="0">
                <a:latin typeface="Cambria" pitchFamily="18" charset="0"/>
              </a:rPr>
              <a:t>	c.  priests</a:t>
            </a:r>
          </a:p>
          <a:p>
            <a:r>
              <a:rPr lang="en-US" sz="2000" dirty="0" smtClean="0">
                <a:latin typeface="Cambria" pitchFamily="18" charset="0"/>
              </a:rPr>
              <a:t>	d. fiefs</a:t>
            </a:r>
          </a:p>
          <a:p>
            <a:r>
              <a:rPr lang="en-US" sz="2000" dirty="0" smtClean="0">
                <a:latin typeface="Cambria" pitchFamily="18" charset="0"/>
              </a:rPr>
              <a:t>	e. cardinals</a:t>
            </a:r>
          </a:p>
          <a:p>
            <a:r>
              <a:rPr lang="en-US" sz="2000" dirty="0" smtClean="0">
                <a:latin typeface="Cambria" pitchFamily="18" charset="0"/>
              </a:rPr>
              <a:t>	f. abbots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5040" y="398834"/>
            <a:ext cx="33528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John Wycliffe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181600" y="398834"/>
            <a:ext cx="33528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Cambria" pitchFamily="18" charset="0"/>
              </a:rPr>
              <a:t>Jon Hus</a:t>
            </a:r>
            <a:endParaRPr lang="en-US" dirty="0">
              <a:latin typeface="Cambria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57150">
            <a:solidFill>
              <a:srgbClr val="C5C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6440" y="1237034"/>
            <a:ext cx="3581400" cy="0"/>
          </a:xfrm>
          <a:prstGeom prst="line">
            <a:avLst/>
          </a:prstGeom>
          <a:ln w="57150">
            <a:solidFill>
              <a:srgbClr val="C5C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67300" y="1237034"/>
            <a:ext cx="3581400" cy="0"/>
          </a:xfrm>
          <a:prstGeom prst="line">
            <a:avLst/>
          </a:prstGeom>
          <a:ln w="57150">
            <a:solidFill>
              <a:srgbClr val="C5C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cxnSp>
      <p:pic>
        <p:nvPicPr>
          <p:cNvPr id="27650" name="Picture 2" descr="http://img.photobucket.com/albums/v223/Liz-ONBC/Club%20Dumas/Huss/Jan_hus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802" y="1752600"/>
            <a:ext cx="3436395" cy="4343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http://www.wycliffe.org/images/EXPLORE%20GRAPHICS/TheBeginnings/motherTongue/JohnWycliff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94" y="1746115"/>
            <a:ext cx="3564207" cy="4277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960828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happened to the Church’s power and authority during the late Middle Ages?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000" dirty="0" smtClean="0">
                <a:latin typeface="Cambria" pitchFamily="18" charset="0"/>
              </a:rPr>
              <a:t>a. increased</a:t>
            </a:r>
          </a:p>
          <a:p>
            <a:r>
              <a:rPr lang="en-US" sz="2000" dirty="0" smtClean="0">
                <a:latin typeface="Cambria" pitchFamily="18" charset="0"/>
              </a:rPr>
              <a:t>	b. dispersed across Europe</a:t>
            </a:r>
          </a:p>
          <a:p>
            <a:r>
              <a:rPr lang="en-US" sz="2000" dirty="0" smtClean="0">
                <a:latin typeface="Cambria" pitchFamily="18" charset="0"/>
              </a:rPr>
              <a:t>	c.  dispersed across the Mediterranean</a:t>
            </a:r>
          </a:p>
          <a:p>
            <a:r>
              <a:rPr lang="en-US" sz="2000" dirty="0" smtClean="0">
                <a:latin typeface="Cambria" pitchFamily="18" charset="0"/>
              </a:rPr>
              <a:t>	d. weakened</a:t>
            </a:r>
          </a:p>
          <a:p>
            <a:r>
              <a:rPr lang="en-US" sz="2000" dirty="0" smtClean="0">
                <a:latin typeface="Cambria" pitchFamily="18" charset="0"/>
              </a:rPr>
              <a:t>	e. split</a:t>
            </a:r>
          </a:p>
          <a:p>
            <a:r>
              <a:rPr lang="en-US" sz="2000" dirty="0" smtClean="0">
                <a:latin typeface="Cambria" pitchFamily="18" charset="0"/>
              </a:rPr>
              <a:t>	f. migrated to Jerusalem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</a:t>
            </a:r>
            <a:r>
              <a:rPr lang="en-US" sz="3600" dirty="0" smtClean="0">
                <a:latin typeface="Cambria" pitchFamily="18" charset="0"/>
              </a:rPr>
              <a:t>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group was the strongest Germanics during the 3</a:t>
            </a:r>
            <a:r>
              <a:rPr lang="en-US" sz="2800" baseline="30000" dirty="0" smtClean="0">
                <a:latin typeface="Cambria" pitchFamily="18" charset="0"/>
              </a:rPr>
              <a:t>rd</a:t>
            </a:r>
            <a:r>
              <a:rPr lang="en-US" sz="2800" dirty="0" smtClean="0">
                <a:latin typeface="Cambria" pitchFamily="18" charset="0"/>
              </a:rPr>
              <a:t> century?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Lombards</a:t>
            </a:r>
          </a:p>
          <a:p>
            <a:r>
              <a:rPr lang="en-US" sz="2400" dirty="0" smtClean="0">
                <a:latin typeface="Cambria" pitchFamily="18" charset="0"/>
              </a:rPr>
              <a:t>	b. </a:t>
            </a:r>
            <a:r>
              <a:rPr lang="en-US" sz="2400" dirty="0" err="1" smtClean="0">
                <a:latin typeface="Cambria" pitchFamily="18" charset="0"/>
              </a:rPr>
              <a:t>Merovingians</a:t>
            </a:r>
            <a:r>
              <a:rPr lang="en-US" sz="2400" dirty="0" smtClean="0">
                <a:latin typeface="Cambria" pitchFamily="18" charset="0"/>
              </a:rPr>
              <a:t> </a:t>
            </a:r>
          </a:p>
          <a:p>
            <a:r>
              <a:rPr lang="en-US" sz="2400" dirty="0" smtClean="0">
                <a:latin typeface="Cambria" pitchFamily="18" charset="0"/>
              </a:rPr>
              <a:t>	c. Vikings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d. Franks</a:t>
            </a:r>
            <a:endParaRPr lang="en-US" sz="2400" b="1" dirty="0">
              <a:solidFill>
                <a:srgbClr val="FF00FF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What happened to the Church’s power and authority during the late Middle Ages?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000" dirty="0" smtClean="0">
                <a:latin typeface="Cambria" pitchFamily="18" charset="0"/>
              </a:rPr>
              <a:t>a. increased</a:t>
            </a:r>
          </a:p>
          <a:p>
            <a:r>
              <a:rPr lang="en-US" sz="2000" dirty="0" smtClean="0">
                <a:latin typeface="Cambria" pitchFamily="18" charset="0"/>
              </a:rPr>
              <a:t>	b. dispersed across Europe</a:t>
            </a:r>
          </a:p>
          <a:p>
            <a:r>
              <a:rPr lang="en-US" sz="2000" dirty="0" smtClean="0">
                <a:latin typeface="Cambria" pitchFamily="18" charset="0"/>
              </a:rPr>
              <a:t>	c.  dispersed across the Mediterranean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ambria" pitchFamily="18" charset="0"/>
              </a:rPr>
              <a:t>	d. weakened</a:t>
            </a:r>
          </a:p>
          <a:p>
            <a:r>
              <a:rPr lang="en-US" sz="2000" dirty="0" smtClean="0">
                <a:latin typeface="Cambria" pitchFamily="18" charset="0"/>
              </a:rPr>
              <a:t>	e. split</a:t>
            </a:r>
          </a:p>
          <a:p>
            <a:r>
              <a:rPr lang="en-US" sz="2000" dirty="0" smtClean="0">
                <a:latin typeface="Cambria" pitchFamily="18" charset="0"/>
              </a:rPr>
              <a:t>	f. migrated to Jerusalem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In the A.D. 1000s, Jerusalem was taken over by whom?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000" dirty="0" smtClean="0">
                <a:latin typeface="Cambria" pitchFamily="18" charset="0"/>
              </a:rPr>
              <a:t>a. Ottoman Turks</a:t>
            </a:r>
          </a:p>
          <a:p>
            <a:r>
              <a:rPr lang="en-US" sz="2000" dirty="0" smtClean="0">
                <a:latin typeface="Cambria" pitchFamily="18" charset="0"/>
              </a:rPr>
              <a:t>	b. Moors</a:t>
            </a:r>
          </a:p>
          <a:p>
            <a:r>
              <a:rPr lang="en-US" sz="2000" dirty="0" smtClean="0">
                <a:latin typeface="Cambria" pitchFamily="18" charset="0"/>
              </a:rPr>
              <a:t>	c.  Jews</a:t>
            </a:r>
          </a:p>
          <a:p>
            <a:r>
              <a:rPr lang="en-US" sz="2000" dirty="0" smtClean="0">
                <a:latin typeface="Cambria" pitchFamily="18" charset="0"/>
              </a:rPr>
              <a:t>	d. Christians</a:t>
            </a:r>
          </a:p>
          <a:p>
            <a:r>
              <a:rPr lang="en-US" sz="2000" dirty="0" smtClean="0">
                <a:latin typeface="Cambria" pitchFamily="18" charset="0"/>
              </a:rPr>
              <a:t>	e. Seljuk Turks</a:t>
            </a:r>
          </a:p>
          <a:p>
            <a:r>
              <a:rPr lang="en-US" sz="2000" dirty="0" smtClean="0">
                <a:latin typeface="Cambria" pitchFamily="18" charset="0"/>
              </a:rPr>
              <a:t>	f. Mongols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590800"/>
            <a:ext cx="8839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In the A.D. 1000s, Jerusalem was taken over by whom?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</a:t>
            </a:r>
            <a:r>
              <a:rPr lang="en-US" sz="2000" dirty="0" smtClean="0">
                <a:latin typeface="Cambria" pitchFamily="18" charset="0"/>
              </a:rPr>
              <a:t>a. Ottoman Turks</a:t>
            </a:r>
          </a:p>
          <a:p>
            <a:r>
              <a:rPr lang="en-US" sz="2000" dirty="0" smtClean="0">
                <a:latin typeface="Cambria" pitchFamily="18" charset="0"/>
              </a:rPr>
              <a:t>	b. Moors</a:t>
            </a:r>
          </a:p>
          <a:p>
            <a:r>
              <a:rPr lang="en-US" sz="2000" dirty="0" smtClean="0">
                <a:latin typeface="Cambria" pitchFamily="18" charset="0"/>
              </a:rPr>
              <a:t>	c.  Jews</a:t>
            </a:r>
          </a:p>
          <a:p>
            <a:r>
              <a:rPr lang="en-US" sz="2000" dirty="0" smtClean="0">
                <a:latin typeface="Cambria" pitchFamily="18" charset="0"/>
              </a:rPr>
              <a:t>	d. Christians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ambria" pitchFamily="18" charset="0"/>
              </a:rPr>
              <a:t>	e. Seljuk Turks</a:t>
            </a:r>
          </a:p>
          <a:p>
            <a:r>
              <a:rPr lang="en-US" sz="2000" dirty="0" smtClean="0">
                <a:latin typeface="Cambria" pitchFamily="18" charset="0"/>
              </a:rPr>
              <a:t>	f. Mongols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Pop Quiz Question - ANSWER</a:t>
            </a:r>
            <a:endParaRPr lang="en-US" sz="36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1524000" y="228600"/>
            <a:ext cx="6172200" cy="1219200"/>
          </a:xfrm>
          <a:prstGeom prst="doubleWav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mbria" pitchFamily="18" charset="0"/>
              </a:rPr>
              <a:t>Review of Byzantine Culture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0"/>
            <a:ext cx="9067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Which emperor established the capital of Constantinople?</a:t>
            </a:r>
          </a:p>
          <a:p>
            <a:endParaRPr lang="en-US" sz="2000" dirty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He converted to which religion?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What was Justinian’s goal for his empire?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29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mbria" pitchFamily="18" charset="0"/>
              </a:rPr>
              <a:t>What invisible threat invaded Constantinople during Justinian’s reign?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981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Constantine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29718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Christianity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0386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To rebuild Rome &amp; gain control of the Mediterranean</a:t>
            </a:r>
            <a:endParaRPr lang="en-US" sz="2800" b="1" dirty="0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1200" y="5486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" pitchFamily="18" charset="0"/>
              </a:rPr>
              <a:t>The Black Plague/Bubonic Plague</a:t>
            </a:r>
            <a:endParaRPr lang="en-US" sz="28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ambria" pitchFamily="18" charset="0"/>
                <a:hlinkClick r:id="rId2"/>
              </a:rPr>
              <a:t>http://www.youtube.com/watch?v=6EAMqKUimr8</a:t>
            </a:r>
            <a:r>
              <a:rPr lang="en-US" sz="2000" dirty="0" smtClean="0">
                <a:latin typeface="Cambria" pitchFamily="18" charset="0"/>
              </a:rPr>
              <a:t> 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2400" y="228600"/>
            <a:ext cx="89916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atin typeface="Cambria" pitchFamily="18" charset="0"/>
              </a:rPr>
              <a:t>The Middle Ages in 3 ½ Minutes</a:t>
            </a:r>
            <a:endParaRPr lang="en-US" sz="4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371600"/>
            <a:ext cx="9067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mbria" pitchFamily="18" charset="0"/>
              </a:rPr>
              <a:t>Remember…your  test is on </a:t>
            </a:r>
            <a:r>
              <a:rPr lang="en-US" sz="2800" b="1" u="sng" dirty="0" smtClean="0">
                <a:latin typeface="Cambria" pitchFamily="18" charset="0"/>
              </a:rPr>
              <a:t>Thursday</a:t>
            </a:r>
            <a:r>
              <a:rPr lang="en-US" sz="2800" dirty="0" smtClean="0">
                <a:latin typeface="Cambria" pitchFamily="18" charset="0"/>
              </a:rPr>
              <a:t>!</a:t>
            </a:r>
          </a:p>
          <a:p>
            <a:pPr algn="ctr"/>
            <a:endParaRPr lang="en-US" sz="2000" dirty="0" smtClean="0">
              <a:latin typeface="Cambria" pitchFamily="18" charset="0"/>
            </a:endParaRPr>
          </a:p>
          <a:p>
            <a:r>
              <a:rPr lang="en-US" sz="2000" u="sng" dirty="0" smtClean="0">
                <a:latin typeface="Cambria" pitchFamily="18" charset="0"/>
              </a:rPr>
              <a:t>Items to review: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Middle Ages map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Notes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This PowerPoint is posted on Edmodo – review it!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Optional homework assignment from yesterday – more are available if you need a copy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114800"/>
            <a:ext cx="8305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ambria" pitchFamily="18" charset="0"/>
              </a:rPr>
              <a:t>Your only homework is to study!</a:t>
            </a:r>
          </a:p>
          <a:p>
            <a:pPr algn="ctr"/>
            <a:r>
              <a:rPr lang="en-US" sz="2800" dirty="0" smtClean="0">
                <a:latin typeface="Cambria" pitchFamily="18" charset="0"/>
              </a:rPr>
              <a:t>Remember, you’re almost juniors and with that comes more academic responsibility. Study hard!</a:t>
            </a:r>
          </a:p>
          <a:p>
            <a:pPr algn="ctr"/>
            <a:endParaRPr lang="en-US" sz="2800" dirty="0" smtClean="0">
              <a:latin typeface="Cambria" pitchFamily="18" charset="0"/>
            </a:endParaRPr>
          </a:p>
          <a:p>
            <a:pPr algn="ctr"/>
            <a:r>
              <a:rPr lang="en-US" sz="2800" dirty="0" smtClean="0">
                <a:latin typeface="Cambria" pitchFamily="18" charset="0"/>
              </a:rPr>
              <a:t>If you have any questions, come see me tomorrow, before or after school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6082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Before Pepin, the pope had political ties with the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Lombards</a:t>
            </a:r>
          </a:p>
          <a:p>
            <a:r>
              <a:rPr lang="en-US" sz="2400" dirty="0" smtClean="0">
                <a:latin typeface="Cambria" pitchFamily="18" charset="0"/>
              </a:rPr>
              <a:t>	b. Muslims</a:t>
            </a:r>
          </a:p>
          <a:p>
            <a:r>
              <a:rPr lang="en-US" sz="2400" dirty="0" smtClean="0">
                <a:latin typeface="Cambria" pitchFamily="18" charset="0"/>
              </a:rPr>
              <a:t>	c. Carolingian dynasty</a:t>
            </a:r>
          </a:p>
          <a:p>
            <a:r>
              <a:rPr lang="en-US" sz="2400" dirty="0" smtClean="0">
                <a:latin typeface="Cambria" pitchFamily="18" charset="0"/>
              </a:rPr>
              <a:t>	d. Byzantine Empire</a:t>
            </a:r>
            <a:endParaRPr lang="en-US" sz="24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29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152400" y="304800"/>
            <a:ext cx="4876800" cy="1828800"/>
          </a:xfrm>
          <a:prstGeom prst="flowChartPunchedTape">
            <a:avLst/>
          </a:prstGeom>
          <a:solidFill>
            <a:srgbClr val="CC00FF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" pitchFamily="18" charset="0"/>
              </a:rPr>
              <a:t>Review Question - ANSWER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590800"/>
            <a:ext cx="8839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itchFamily="18" charset="0"/>
              </a:rPr>
              <a:t>Before Pepin, the pope had political ties with the</a:t>
            </a:r>
          </a:p>
          <a:p>
            <a:endParaRPr lang="en-US" sz="2400" dirty="0" smtClean="0">
              <a:latin typeface="Cambria" pitchFamily="18" charset="0"/>
            </a:endParaRPr>
          </a:p>
          <a:p>
            <a:r>
              <a:rPr lang="en-US" sz="2400" dirty="0" smtClean="0">
                <a:latin typeface="Cambria" pitchFamily="18" charset="0"/>
              </a:rPr>
              <a:t>	a. Lombards</a:t>
            </a:r>
          </a:p>
          <a:p>
            <a:r>
              <a:rPr lang="en-US" sz="2400" dirty="0" smtClean="0">
                <a:latin typeface="Cambria" pitchFamily="18" charset="0"/>
              </a:rPr>
              <a:t>	b. Muslims</a:t>
            </a:r>
          </a:p>
          <a:p>
            <a:r>
              <a:rPr lang="en-US" sz="2400" dirty="0" smtClean="0">
                <a:latin typeface="Cambria" pitchFamily="18" charset="0"/>
              </a:rPr>
              <a:t>	c. Carolingian dynasty</a:t>
            </a:r>
          </a:p>
          <a:p>
            <a:r>
              <a:rPr lang="en-US" sz="2400" b="1" dirty="0" smtClean="0">
                <a:solidFill>
                  <a:srgbClr val="FF00FF"/>
                </a:solidFill>
                <a:latin typeface="Cambria" pitchFamily="18" charset="0"/>
              </a:rPr>
              <a:t>	d. Byzantine Empire</a:t>
            </a:r>
            <a:endParaRPr lang="en-US" sz="2400" b="1" dirty="0">
              <a:solidFill>
                <a:srgbClr val="FF00FF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29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lio.missouristate.edu/chuchiak/Charlemagne%27S%20Empire%20M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7" y="3544581"/>
            <a:ext cx="3771900" cy="3095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rved Up Ribbon 3"/>
          <p:cNvSpPr/>
          <p:nvPr/>
        </p:nvSpPr>
        <p:spPr>
          <a:xfrm>
            <a:off x="1600200" y="0"/>
            <a:ext cx="6172200" cy="1295400"/>
          </a:xfrm>
          <a:prstGeom prst="ellipse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mbria" pitchFamily="18" charset="0"/>
              </a:rPr>
              <a:t>Charlemagne</a:t>
            </a:r>
            <a:endParaRPr lang="en-US" sz="3200" b="1" dirty="0" smtClean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9906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“Charles the Great”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04800" y="685800"/>
            <a:ext cx="1371600" cy="1676400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Expanded Frankish lands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18288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" pitchFamily="18" charset="0"/>
              </a:rPr>
              <a:t>Unification of government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8001000" y="1981200"/>
            <a:ext cx="838200" cy="106680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2438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Key Term:</a:t>
            </a:r>
          </a:p>
          <a:p>
            <a:pPr algn="ctr"/>
            <a:r>
              <a:rPr lang="en-US" b="1" dirty="0" smtClean="0">
                <a:latin typeface="Cambria" pitchFamily="18" charset="0"/>
              </a:rPr>
              <a:t>Counts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6019800" y="2667000"/>
            <a:ext cx="914400" cy="3810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2667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Christian Roman Empire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7" name="Circular Arrow 16"/>
          <p:cNvSpPr/>
          <p:nvPr/>
        </p:nvSpPr>
        <p:spPr>
          <a:xfrm rot="20689761" flipH="1">
            <a:off x="1770007" y="2568789"/>
            <a:ext cx="3048000" cy="2286000"/>
          </a:xfrm>
          <a:prstGeom prst="circularArrow">
            <a:avLst>
              <a:gd name="adj1" fmla="val 12500"/>
              <a:gd name="adj2" fmla="val 865412"/>
              <a:gd name="adj3" fmla="val 20457681"/>
              <a:gd name="adj4" fmla="val 15230544"/>
              <a:gd name="adj5" fmla="val 125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6200000" flipV="1">
            <a:off x="3124200" y="4648200"/>
            <a:ext cx="2286000" cy="1066800"/>
          </a:xfrm>
          <a:prstGeom prst="bentArrow">
            <a:avLst>
              <a:gd name="adj1" fmla="val 25769"/>
              <a:gd name="adj2" fmla="val 25000"/>
              <a:gd name="adj3" fmla="val 25000"/>
              <a:gd name="adj4" fmla="val 4759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evel 22"/>
          <p:cNvSpPr/>
          <p:nvPr/>
        </p:nvSpPr>
        <p:spPr>
          <a:xfrm>
            <a:off x="4648200" y="3276600"/>
            <a:ext cx="3733800" cy="685800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itchFamily="18" charset="0"/>
              </a:rPr>
              <a:t>Carolingian Renaissance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05400" y="4191000"/>
            <a:ext cx="312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Cambria" pitchFamily="18" charset="0"/>
              </a:rPr>
              <a:t>Revival of education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 smtClean="0">
                <a:latin typeface="Cambria" pitchFamily="18" charset="0"/>
              </a:rPr>
              <a:t>Schools</a:t>
            </a:r>
          </a:p>
          <a:p>
            <a:pPr algn="ctr">
              <a:buFont typeface="Wingdings" pitchFamily="2" charset="2"/>
              <a:buChar char="Ø"/>
            </a:pPr>
            <a:r>
              <a:rPr lang="en-US" sz="2400" dirty="0">
                <a:latin typeface="Cambria" pitchFamily="18" charset="0"/>
              </a:rPr>
              <a:t> G</a:t>
            </a:r>
            <a:r>
              <a:rPr lang="en-US" sz="2400" dirty="0" smtClean="0">
                <a:latin typeface="Cambria" pitchFamily="18" charset="0"/>
              </a:rPr>
              <a:t>rammar, logic, rhetoric, science, and religion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8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7" grpId="0" animBg="1"/>
      <p:bldP spid="22" grpId="0" animBg="1"/>
      <p:bldP spid="23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5-Point Star 15"/>
          <p:cNvSpPr/>
          <p:nvPr/>
        </p:nvSpPr>
        <p:spPr>
          <a:xfrm>
            <a:off x="6629400" y="2819400"/>
            <a:ext cx="990600" cy="1066800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rved Up Ribbon 1"/>
          <p:cNvSpPr/>
          <p:nvPr/>
        </p:nvSpPr>
        <p:spPr>
          <a:xfrm>
            <a:off x="1600200" y="0"/>
            <a:ext cx="6172200" cy="1295400"/>
          </a:xfrm>
          <a:prstGeom prst="ellipseRibbon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Cambria" pitchFamily="18" charset="0"/>
              </a:rPr>
              <a:t>Charlemagne</a:t>
            </a:r>
            <a:endParaRPr lang="en-US" sz="3200" b="1" dirty="0" smtClean="0"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1066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Died in 814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5400000">
            <a:off x="4305300" y="1714500"/>
            <a:ext cx="7620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2286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Louis the Pious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0" name="Left-Right-Up Arrow 9"/>
          <p:cNvSpPr/>
          <p:nvPr/>
        </p:nvSpPr>
        <p:spPr>
          <a:xfrm rot="10800000">
            <a:off x="2971800" y="3048000"/>
            <a:ext cx="3429000" cy="1143000"/>
          </a:xfrm>
          <a:prstGeom prst="leftRight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124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Charles the Bald</a:t>
            </a:r>
          </a:p>
          <a:p>
            <a:pPr algn="ctr"/>
            <a:endParaRPr lang="en-US" sz="2400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4267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mbria" pitchFamily="18" charset="0"/>
              </a:rPr>
              <a:t>Louis the German</a:t>
            </a:r>
            <a:endParaRPr lang="en-US" sz="2400" dirty="0"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3124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Lothair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Treaty of Verdun</a:t>
            </a:r>
            <a:endParaRPr lang="en-US" b="1" dirty="0">
              <a:latin typeface="Cambria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4457700" y="2705100"/>
            <a:ext cx="457200" cy="381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1200" y="5334000"/>
            <a:ext cx="54864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mbria" pitchFamily="18" charset="0"/>
              </a:rPr>
              <a:t>Carolingian Dynasty Divided = Weak</a:t>
            </a:r>
            <a:endParaRPr lang="en-US" sz="2400" dirty="0">
              <a:latin typeface="Cambr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" grpId="0" animBg="1"/>
      <p:bldP spid="4" grpId="0"/>
      <p:bldP spid="6" grpId="0" animBg="1"/>
      <p:bldP spid="7" grpId="0"/>
      <p:bldP spid="10" grpId="0" animBg="1"/>
      <p:bldP spid="11" grpId="0"/>
      <p:bldP spid="12" grpId="0"/>
      <p:bldP spid="13" grpId="0"/>
      <p:bldP spid="14" grpId="0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1390</Words>
  <Application>Microsoft Office PowerPoint</Application>
  <PresentationFormat>On-screen Show (4:3)</PresentationFormat>
  <Paragraphs>523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The Middle Ages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Ages</dc:title>
  <dc:creator>MVR3</dc:creator>
  <cp:lastModifiedBy>MVR3</cp:lastModifiedBy>
  <cp:revision>61</cp:revision>
  <dcterms:created xsi:type="dcterms:W3CDTF">2014-03-12T19:24:59Z</dcterms:created>
  <dcterms:modified xsi:type="dcterms:W3CDTF">2014-03-17T20:30:50Z</dcterms:modified>
</cp:coreProperties>
</file>